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8288000" cy="10287000"/>
  <p:notesSz cx="6858000" cy="9144000"/>
  <p:embeddedFontLst>
    <p:embeddedFont>
      <p:font typeface="Calibri" panose="020F0502020204030204" pitchFamily="34" charset="0"/>
      <p:regular r:id="rId22"/>
      <p:bold r:id="rId23"/>
      <p:italic r:id="rId24"/>
      <p:boldItalic r:id="rId25"/>
    </p:embeddedFont>
    <p:embeddedFont>
      <p:font typeface="Montserrat Classic Bold" pitchFamily="2" charset="77"/>
      <p:regular r:id="rId26"/>
      <p:bold r:id="rId27"/>
    </p:embeddedFont>
    <p:embeddedFont>
      <p:font typeface="Montserrat Light" pitchFamily="2" charset="77"/>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 Regan" initials="JR" lastIdx="1" clrIdx="0">
    <p:extLst>
      <p:ext uri="{19B8F6BF-5375-455C-9EA6-DF929625EA0E}">
        <p15:presenceInfo xmlns:p15="http://schemas.microsoft.com/office/powerpoint/2012/main" userId="51b95aa59b49dcc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autoAdjust="0"/>
    <p:restoredTop sz="94586" autoAdjust="0"/>
  </p:normalViewPr>
  <p:slideViewPr>
    <p:cSldViewPr>
      <p:cViewPr varScale="1">
        <p:scale>
          <a:sx n="68" d="100"/>
          <a:sy n="68" d="100"/>
        </p:scale>
        <p:origin x="464"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814791-8E4F-4BC9-A335-B12587F0F503}" type="datetimeFigureOut">
              <a:rPr lang="en-GB" smtClean="0"/>
              <a:t>15/01/2020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3D9598-C31E-43AE-89AE-FDF37670CDE5}" type="slidenum">
              <a:rPr lang="en-GB" smtClean="0"/>
              <a:t>‹#›</a:t>
            </a:fld>
            <a:endParaRPr lang="en-GB"/>
          </a:p>
        </p:txBody>
      </p:sp>
    </p:spTree>
    <p:extLst>
      <p:ext uri="{BB962C8B-B14F-4D97-AF65-F5344CB8AC3E}">
        <p14:creationId xmlns:p14="http://schemas.microsoft.com/office/powerpoint/2010/main" val="345204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3D9598-C31E-43AE-89AE-FDF37670CDE5}" type="slidenum">
              <a:rPr lang="en-GB" smtClean="0"/>
              <a:t>13</a:t>
            </a:fld>
            <a:endParaRPr lang="en-GB"/>
          </a:p>
        </p:txBody>
      </p:sp>
    </p:spTree>
    <p:extLst>
      <p:ext uri="{BB962C8B-B14F-4D97-AF65-F5344CB8AC3E}">
        <p14:creationId xmlns:p14="http://schemas.microsoft.com/office/powerpoint/2010/main" val="4070902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1/15/20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1/15/20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1/15/20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1/15/20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B0962"/>
        </a:solidFill>
        <a:effectLst/>
      </p:bgPr>
    </p:bg>
    <p:spTree>
      <p:nvGrpSpPr>
        <p:cNvPr id="1" name=""/>
        <p:cNvGrpSpPr/>
        <p:nvPr/>
      </p:nvGrpSpPr>
      <p:grpSpPr>
        <a:xfrm>
          <a:off x="0" y="0"/>
          <a:ext cx="0" cy="0"/>
          <a:chOff x="0" y="0"/>
          <a:chExt cx="0" cy="0"/>
        </a:xfrm>
      </p:grpSpPr>
      <p:grpSp>
        <p:nvGrpSpPr>
          <p:cNvPr id="2" name="Group 2"/>
          <p:cNvGrpSpPr/>
          <p:nvPr/>
        </p:nvGrpSpPr>
        <p:grpSpPr>
          <a:xfrm>
            <a:off x="-133350" y="-323850"/>
            <a:ext cx="18554700" cy="10610850"/>
            <a:chOff x="0" y="0"/>
            <a:chExt cx="24739600" cy="14147800"/>
          </a:xfrm>
        </p:grpSpPr>
        <p:pic>
          <p:nvPicPr>
            <p:cNvPr id="3" name="Picture 3"/>
            <p:cNvPicPr>
              <a:picLocks noChangeAspect="1"/>
            </p:cNvPicPr>
            <p:nvPr/>
          </p:nvPicPr>
          <p:blipFill>
            <a:blip r:embed="rId2">
              <a:alphaModFix amt="37000"/>
            </a:blip>
            <a:srcRect t="7083" b="7083"/>
            <a:stretch>
              <a:fillRect/>
            </a:stretch>
          </p:blipFill>
          <p:spPr>
            <a:xfrm>
              <a:off x="0" y="0"/>
              <a:ext cx="24739600" cy="14147800"/>
            </a:xfrm>
            <a:prstGeom prst="rect">
              <a:avLst/>
            </a:prstGeom>
          </p:spPr>
        </p:pic>
      </p:grpSp>
      <p:sp>
        <p:nvSpPr>
          <p:cNvPr id="4" name="AutoShape 4"/>
          <p:cNvSpPr/>
          <p:nvPr/>
        </p:nvSpPr>
        <p:spPr>
          <a:xfrm rot="2700000">
            <a:off x="-974127" y="8256934"/>
            <a:ext cx="4856154" cy="3370326"/>
          </a:xfrm>
          <a:prstGeom prst="rect">
            <a:avLst/>
          </a:prstGeom>
          <a:solidFill>
            <a:srgbClr val="E6397E"/>
          </a:solidFill>
        </p:spPr>
      </p:sp>
      <p:grpSp>
        <p:nvGrpSpPr>
          <p:cNvPr id="5" name="Group 5"/>
          <p:cNvGrpSpPr>
            <a:grpSpLocks noChangeAspect="1"/>
          </p:cNvGrpSpPr>
          <p:nvPr/>
        </p:nvGrpSpPr>
        <p:grpSpPr>
          <a:xfrm>
            <a:off x="-1347788" y="6057900"/>
            <a:ext cx="3200400" cy="3200400"/>
            <a:chOff x="-2540" y="-2540"/>
            <a:chExt cx="6355080" cy="6355080"/>
          </a:xfrm>
        </p:grpSpPr>
        <p:sp>
          <p:nvSpPr>
            <p:cNvPr id="6" name="Freeform 6"/>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E1DE14"/>
            </a:solidFill>
          </p:spPr>
        </p:sp>
      </p:grpSp>
      <p:grpSp>
        <p:nvGrpSpPr>
          <p:cNvPr id="7" name="Group 7"/>
          <p:cNvGrpSpPr/>
          <p:nvPr/>
        </p:nvGrpSpPr>
        <p:grpSpPr>
          <a:xfrm>
            <a:off x="14728360" y="5209417"/>
            <a:ext cx="5919930" cy="5919930"/>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1DE14"/>
            </a:solidFill>
          </p:spPr>
        </p:sp>
      </p:grpSp>
      <p:sp>
        <p:nvSpPr>
          <p:cNvPr id="9" name="AutoShape 9"/>
          <p:cNvSpPr/>
          <p:nvPr/>
        </p:nvSpPr>
        <p:spPr>
          <a:xfrm rot="2700000">
            <a:off x="10408502" y="-2113996"/>
            <a:ext cx="10863946" cy="5875817"/>
          </a:xfrm>
          <a:prstGeom prst="rect">
            <a:avLst/>
          </a:prstGeom>
          <a:solidFill>
            <a:srgbClr val="E62236"/>
          </a:solidFill>
        </p:spPr>
      </p:sp>
      <p:grpSp>
        <p:nvGrpSpPr>
          <p:cNvPr id="10" name="Group 10"/>
          <p:cNvGrpSpPr>
            <a:grpSpLocks noChangeAspect="1"/>
          </p:cNvGrpSpPr>
          <p:nvPr/>
        </p:nvGrpSpPr>
        <p:grpSpPr>
          <a:xfrm>
            <a:off x="10811275" y="3305175"/>
            <a:ext cx="3676650" cy="3676650"/>
            <a:chOff x="-2540" y="-2540"/>
            <a:chExt cx="6355080" cy="6355080"/>
          </a:xfrm>
        </p:grpSpPr>
        <p:sp>
          <p:nvSpPr>
            <p:cNvPr id="11" name="Freeform 11"/>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E1DE14"/>
            </a:solidFill>
          </p:spPr>
        </p:sp>
      </p:grpSp>
      <p:sp>
        <p:nvSpPr>
          <p:cNvPr id="12" name="AutoShape 12"/>
          <p:cNvSpPr/>
          <p:nvPr/>
        </p:nvSpPr>
        <p:spPr>
          <a:xfrm>
            <a:off x="457200" y="-266700"/>
            <a:ext cx="190500" cy="8229600"/>
          </a:xfrm>
          <a:prstGeom prst="rect">
            <a:avLst/>
          </a:prstGeom>
          <a:solidFill>
            <a:srgbClr val="E1DE14"/>
          </a:solidFill>
        </p:spPr>
      </p:sp>
      <p:sp>
        <p:nvSpPr>
          <p:cNvPr id="13" name="TextBox 13"/>
          <p:cNvSpPr txBox="1"/>
          <p:nvPr/>
        </p:nvSpPr>
        <p:spPr>
          <a:xfrm>
            <a:off x="1028700" y="1837690"/>
            <a:ext cx="10315840" cy="2284095"/>
          </a:xfrm>
          <a:prstGeom prst="rect">
            <a:avLst/>
          </a:prstGeom>
        </p:spPr>
        <p:txBody>
          <a:bodyPr lIns="0" tIns="0" rIns="0" bIns="0" rtlCol="0" anchor="t">
            <a:spAutoFit/>
          </a:bodyPr>
          <a:lstStyle/>
          <a:p>
            <a:pPr algn="ctr">
              <a:lnSpc>
                <a:spcPts val="8800"/>
              </a:lnSpc>
              <a:spcBef>
                <a:spcPct val="0"/>
              </a:spcBef>
            </a:pPr>
            <a:r>
              <a:rPr lang="en-US" sz="8800" spc="-87">
                <a:solidFill>
                  <a:srgbClr val="FFFFFF"/>
                </a:solidFill>
                <a:latin typeface="Montserrat Classic Bold"/>
              </a:rPr>
              <a:t>Creative Festivals May 2020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B0962"/>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209800"/>
            <a:ext cx="18288000" cy="10287000"/>
            <a:chOff x="0" y="0"/>
            <a:chExt cx="24384000" cy="13716000"/>
          </a:xfrm>
        </p:grpSpPr>
        <p:pic>
          <p:nvPicPr>
            <p:cNvPr id="3" name="Picture 3"/>
            <p:cNvPicPr>
              <a:picLocks noChangeAspect="1"/>
            </p:cNvPicPr>
            <p:nvPr/>
          </p:nvPicPr>
          <p:blipFill>
            <a:blip r:embed="rId2">
              <a:alphaModFix amt="34000"/>
            </a:blip>
            <a:srcRect t="12500" b="12500"/>
            <a:stretch>
              <a:fillRect/>
            </a:stretch>
          </p:blipFill>
          <p:spPr>
            <a:xfrm>
              <a:off x="0" y="0"/>
              <a:ext cx="24384000" cy="13716000"/>
            </a:xfrm>
            <a:prstGeom prst="rect">
              <a:avLst/>
            </a:prstGeom>
          </p:spPr>
        </p:pic>
      </p:grpSp>
      <p:grpSp>
        <p:nvGrpSpPr>
          <p:cNvPr id="4" name="Group 4"/>
          <p:cNvGrpSpPr/>
          <p:nvPr/>
        </p:nvGrpSpPr>
        <p:grpSpPr>
          <a:xfrm>
            <a:off x="-1991638" y="5655097"/>
            <a:ext cx="5172075" cy="5172075"/>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6397E"/>
            </a:solidFill>
          </p:spPr>
        </p:sp>
      </p:grpSp>
      <p:sp>
        <p:nvSpPr>
          <p:cNvPr id="6" name="AutoShape 6"/>
          <p:cNvSpPr/>
          <p:nvPr/>
        </p:nvSpPr>
        <p:spPr>
          <a:xfrm rot="2700000">
            <a:off x="17652503" y="4526822"/>
            <a:ext cx="6566893" cy="8260075"/>
          </a:xfrm>
          <a:prstGeom prst="rect">
            <a:avLst/>
          </a:prstGeom>
          <a:solidFill>
            <a:srgbClr val="0B0962"/>
          </a:solidFill>
        </p:spPr>
      </p:sp>
      <p:pic>
        <p:nvPicPr>
          <p:cNvPr id="7" name="Picture 7"/>
          <p:cNvPicPr>
            <a:picLocks noChangeAspect="1"/>
          </p:cNvPicPr>
          <p:nvPr/>
        </p:nvPicPr>
        <p:blipFill>
          <a:blip r:embed="rId3"/>
          <a:srcRect/>
          <a:stretch>
            <a:fillRect/>
          </a:stretch>
        </p:blipFill>
        <p:spPr>
          <a:xfrm>
            <a:off x="1028700" y="1028700"/>
            <a:ext cx="1617423" cy="1116022"/>
          </a:xfrm>
          <a:prstGeom prst="rect">
            <a:avLst/>
          </a:prstGeom>
        </p:spPr>
      </p:pic>
      <p:sp>
        <p:nvSpPr>
          <p:cNvPr id="8" name="AutoShape 8"/>
          <p:cNvSpPr/>
          <p:nvPr/>
        </p:nvSpPr>
        <p:spPr>
          <a:xfrm rot="2700000">
            <a:off x="-1988047" y="-2807428"/>
            <a:ext cx="6566893" cy="8260075"/>
          </a:xfrm>
          <a:prstGeom prst="rect">
            <a:avLst/>
          </a:prstGeom>
          <a:solidFill>
            <a:srgbClr val="E1DE14"/>
          </a:solidFill>
        </p:spPr>
      </p:sp>
      <p:grpSp>
        <p:nvGrpSpPr>
          <p:cNvPr id="9" name="Group 9"/>
          <p:cNvGrpSpPr>
            <a:grpSpLocks noChangeAspect="1"/>
          </p:cNvGrpSpPr>
          <p:nvPr/>
        </p:nvGrpSpPr>
        <p:grpSpPr>
          <a:xfrm>
            <a:off x="15693825" y="9082088"/>
            <a:ext cx="2409825" cy="2409825"/>
            <a:chOff x="-2540" y="-2540"/>
            <a:chExt cx="6355080" cy="6355080"/>
          </a:xfrm>
        </p:grpSpPr>
        <p:sp>
          <p:nvSpPr>
            <p:cNvPr id="10" name="Freeform 10"/>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E6397E"/>
            </a:solidFill>
          </p:spPr>
        </p:sp>
      </p:grpSp>
      <p:grpSp>
        <p:nvGrpSpPr>
          <p:cNvPr id="11" name="Group 11"/>
          <p:cNvGrpSpPr>
            <a:grpSpLocks noChangeAspect="1"/>
          </p:cNvGrpSpPr>
          <p:nvPr/>
        </p:nvGrpSpPr>
        <p:grpSpPr>
          <a:xfrm>
            <a:off x="-883424" y="-685013"/>
            <a:ext cx="7059094" cy="4543448"/>
            <a:chOff x="0" y="0"/>
            <a:chExt cx="5513070" cy="3548380"/>
          </a:xfrm>
        </p:grpSpPr>
        <p:sp>
          <p:nvSpPr>
            <p:cNvPr id="12" name="Freeform 12"/>
            <p:cNvSpPr/>
            <p:nvPr/>
          </p:nvSpPr>
          <p:spPr>
            <a:xfrm>
              <a:off x="-2540" y="-15240"/>
              <a:ext cx="5515610" cy="3563620"/>
            </a:xfrm>
            <a:custGeom>
              <a:avLst/>
              <a:gdLst/>
              <a:ahLst/>
              <a:cxnLst/>
              <a:rect l="l" t="t" r="r" b="b"/>
              <a:pathLst>
                <a:path w="5515610" h="356362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solidFill>
              <a:srgbClr val="FFFFFF"/>
            </a:solidFill>
          </p:spPr>
        </p:sp>
      </p:grpSp>
      <p:grpSp>
        <p:nvGrpSpPr>
          <p:cNvPr id="13" name="Group 13"/>
          <p:cNvGrpSpPr>
            <a:grpSpLocks noChangeAspect="1"/>
          </p:cNvGrpSpPr>
          <p:nvPr/>
        </p:nvGrpSpPr>
        <p:grpSpPr>
          <a:xfrm>
            <a:off x="1028700" y="-42069"/>
            <a:ext cx="3257572" cy="3257559"/>
            <a:chOff x="0" y="0"/>
            <a:chExt cx="6350000" cy="6349975"/>
          </a:xfrm>
        </p:grpSpPr>
        <p:sp>
          <p:nvSpPr>
            <p:cNvPr id="14" name="Freeform 1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a:stretch>
            </a:blipFill>
          </p:spPr>
        </p:sp>
      </p:grpSp>
      <p:sp>
        <p:nvSpPr>
          <p:cNvPr id="15" name="TextBox 15"/>
          <p:cNvSpPr txBox="1"/>
          <p:nvPr/>
        </p:nvSpPr>
        <p:spPr>
          <a:xfrm>
            <a:off x="1695450" y="4975860"/>
            <a:ext cx="16276525" cy="3693319"/>
          </a:xfrm>
          <a:prstGeom prst="rect">
            <a:avLst/>
          </a:prstGeom>
        </p:spPr>
        <p:txBody>
          <a:bodyPr lIns="0" tIns="0" rIns="0" bIns="0" rtlCol="0" anchor="t">
            <a:spAutoFit/>
          </a:bodyPr>
          <a:lstStyle/>
          <a:p>
            <a:pPr>
              <a:lnSpc>
                <a:spcPts val="3600"/>
              </a:lnSpc>
              <a:spcBef>
                <a:spcPct val="0"/>
              </a:spcBef>
            </a:pPr>
            <a:r>
              <a:rPr lang="en-US" sz="3600" spc="-36" dirty="0">
                <a:solidFill>
                  <a:srgbClr val="FFFFFF"/>
                </a:solidFill>
                <a:latin typeface="Montserrat Classic Bold"/>
              </a:rPr>
              <a:t>GET CREATIVE FESTIVAL IS THE UK’S BIGGEST CELEBRATION OF CREATIVITY AND CONTINUES TO GROW EACH YEAR. </a:t>
            </a:r>
          </a:p>
          <a:p>
            <a:pPr>
              <a:lnSpc>
                <a:spcPts val="3600"/>
              </a:lnSpc>
              <a:spcBef>
                <a:spcPct val="0"/>
              </a:spcBef>
            </a:pPr>
            <a:r>
              <a:rPr lang="en-US" sz="3600" spc="-36" dirty="0">
                <a:solidFill>
                  <a:srgbClr val="FFFFFF"/>
                </a:solidFill>
                <a:latin typeface="Montserrat Classic Bold"/>
              </a:rPr>
              <a:t>THE FESTIVAL DOES NOT PROGRAMME EVENTS BUT ACTS AS A MAJOR NATIONAL PLATFORM FOR CREATIVE EVENTS.</a:t>
            </a:r>
          </a:p>
          <a:p>
            <a:pPr>
              <a:lnSpc>
                <a:spcPts val="3600"/>
              </a:lnSpc>
              <a:spcBef>
                <a:spcPct val="0"/>
              </a:spcBef>
            </a:pPr>
            <a:r>
              <a:rPr lang="en-US" sz="3600" spc="-36" dirty="0">
                <a:solidFill>
                  <a:srgbClr val="FFFFFF"/>
                </a:solidFill>
                <a:latin typeface="Montserrat Classic Bold"/>
              </a:rPr>
              <a:t>‘GET CREATIVE’ FESTIVAL IS AN OPPORTUNITY TO SHINE A SPOTLIGHT ON EXISTING GROUPS AND ACTIVITIES.  </a:t>
            </a:r>
          </a:p>
          <a:p>
            <a:pPr algn="just">
              <a:lnSpc>
                <a:spcPts val="3600"/>
              </a:lnSpc>
              <a:spcBef>
                <a:spcPct val="0"/>
              </a:spcBef>
            </a:pPr>
            <a:r>
              <a:rPr lang="en-US" sz="3600" spc="-36" dirty="0">
                <a:solidFill>
                  <a:srgbClr val="FFFFFF"/>
                </a:solidFill>
                <a:latin typeface="Montserrat Classic Bold"/>
              </a:rPr>
              <a:t>GETTING CREATIVE IS BENEFICIAL TO THE WELLBEING OF ALL PEOPLE, REGARDLESS OF AGE OR BACKGROUND</a:t>
            </a:r>
          </a:p>
        </p:txBody>
      </p:sp>
      <p:grpSp>
        <p:nvGrpSpPr>
          <p:cNvPr id="16" name="Group 16"/>
          <p:cNvGrpSpPr>
            <a:grpSpLocks noChangeAspect="1"/>
          </p:cNvGrpSpPr>
          <p:nvPr/>
        </p:nvGrpSpPr>
        <p:grpSpPr>
          <a:xfrm rot="-2268391">
            <a:off x="12705329" y="-3679183"/>
            <a:ext cx="6968917" cy="6035082"/>
            <a:chOff x="0" y="0"/>
            <a:chExt cx="6350000" cy="5499100"/>
          </a:xfrm>
        </p:grpSpPr>
        <p:sp>
          <p:nvSpPr>
            <p:cNvPr id="17" name="Freeform 17"/>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E62236"/>
            </a:solidFill>
          </p:spPr>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B0962"/>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7362170"/>
            <a:chOff x="0" y="0"/>
            <a:chExt cx="24384000" cy="23149560"/>
          </a:xfrm>
        </p:grpSpPr>
        <p:pic>
          <p:nvPicPr>
            <p:cNvPr id="3" name="Picture 3"/>
            <p:cNvPicPr>
              <a:picLocks noChangeAspect="1"/>
            </p:cNvPicPr>
            <p:nvPr/>
          </p:nvPicPr>
          <p:blipFill>
            <a:blip r:embed="rId2"/>
            <a:srcRect t="2531" b="2531"/>
            <a:stretch>
              <a:fillRect/>
            </a:stretch>
          </p:blipFill>
          <p:spPr>
            <a:xfrm>
              <a:off x="0" y="0"/>
              <a:ext cx="24384000" cy="23149560"/>
            </a:xfrm>
            <a:prstGeom prst="rect">
              <a:avLst/>
            </a:prstGeom>
          </p:spPr>
        </p:pic>
      </p:grpSp>
      <p:sp>
        <p:nvSpPr>
          <p:cNvPr id="4" name="AutoShape 4"/>
          <p:cNvSpPr/>
          <p:nvPr/>
        </p:nvSpPr>
        <p:spPr>
          <a:xfrm rot="2700000">
            <a:off x="-5512297" y="-2069780"/>
            <a:ext cx="6566893" cy="8260075"/>
          </a:xfrm>
          <a:prstGeom prst="rect">
            <a:avLst/>
          </a:prstGeom>
          <a:solidFill>
            <a:srgbClr val="E6397E"/>
          </a:solidFill>
        </p:spPr>
      </p:sp>
      <p:grpSp>
        <p:nvGrpSpPr>
          <p:cNvPr id="5" name="Group 5"/>
          <p:cNvGrpSpPr/>
          <p:nvPr/>
        </p:nvGrpSpPr>
        <p:grpSpPr>
          <a:xfrm>
            <a:off x="504825" y="583883"/>
            <a:ext cx="1333500" cy="1333500"/>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1DE14"/>
            </a:solidFill>
          </p:spPr>
        </p:sp>
      </p:grpSp>
      <p:sp>
        <p:nvSpPr>
          <p:cNvPr id="7" name="AutoShape 7"/>
          <p:cNvSpPr/>
          <p:nvPr/>
        </p:nvSpPr>
        <p:spPr>
          <a:xfrm rot="2700000">
            <a:off x="16333291" y="4100844"/>
            <a:ext cx="6566893" cy="7815553"/>
          </a:xfrm>
          <a:prstGeom prst="rect">
            <a:avLst/>
          </a:prstGeom>
          <a:solidFill>
            <a:srgbClr val="E1DE14">
              <a:alpha val="86666"/>
            </a:srgbClr>
          </a:solidFill>
        </p:spPr>
      </p:sp>
      <p:grpSp>
        <p:nvGrpSpPr>
          <p:cNvPr id="8" name="Group 8"/>
          <p:cNvGrpSpPr>
            <a:grpSpLocks noChangeAspect="1"/>
          </p:cNvGrpSpPr>
          <p:nvPr/>
        </p:nvGrpSpPr>
        <p:grpSpPr>
          <a:xfrm>
            <a:off x="14859400" y="5189220"/>
            <a:ext cx="3162300" cy="3162300"/>
            <a:chOff x="-2540" y="-2540"/>
            <a:chExt cx="6355080" cy="6355080"/>
          </a:xfrm>
        </p:grpSpPr>
        <p:sp>
          <p:nvSpPr>
            <p:cNvPr id="9" name="Freeform 9"/>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E6397E"/>
            </a:solidFill>
          </p:spPr>
        </p:sp>
      </p:grpSp>
      <p:grpSp>
        <p:nvGrpSpPr>
          <p:cNvPr id="10" name="Group 10"/>
          <p:cNvGrpSpPr/>
          <p:nvPr/>
        </p:nvGrpSpPr>
        <p:grpSpPr>
          <a:xfrm>
            <a:off x="14782800" y="-381000"/>
            <a:ext cx="1238250" cy="1238250"/>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1DE14"/>
            </a:solidFill>
          </p:spPr>
        </p:sp>
      </p:grpSp>
      <p:sp>
        <p:nvSpPr>
          <p:cNvPr id="12" name="TextBox 12"/>
          <p:cNvSpPr txBox="1"/>
          <p:nvPr/>
        </p:nvSpPr>
        <p:spPr>
          <a:xfrm>
            <a:off x="1171575" y="5067300"/>
            <a:ext cx="7868050" cy="1014293"/>
          </a:xfrm>
          <a:prstGeom prst="rect">
            <a:avLst/>
          </a:prstGeom>
        </p:spPr>
        <p:txBody>
          <a:bodyPr lIns="0" tIns="0" rIns="0" bIns="0" rtlCol="0" anchor="t">
            <a:spAutoFit/>
          </a:bodyPr>
          <a:lstStyle/>
          <a:p>
            <a:pPr algn="ctr">
              <a:lnSpc>
                <a:spcPts val="4200"/>
              </a:lnSpc>
            </a:pPr>
            <a:endParaRPr/>
          </a:p>
        </p:txBody>
      </p:sp>
      <p:grpSp>
        <p:nvGrpSpPr>
          <p:cNvPr id="13" name="Group 13"/>
          <p:cNvGrpSpPr>
            <a:grpSpLocks noChangeAspect="1"/>
          </p:cNvGrpSpPr>
          <p:nvPr/>
        </p:nvGrpSpPr>
        <p:grpSpPr>
          <a:xfrm>
            <a:off x="10755094" y="1719966"/>
            <a:ext cx="7353300" cy="7353300"/>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4928870" y="0"/>
                    <a:pt x="6350000" y="1421130"/>
                    <a:pt x="6350000" y="3175000"/>
                  </a:cubicBezTo>
                  <a:cubicBezTo>
                    <a:pt x="6350000" y="4928870"/>
                    <a:pt x="4928870" y="6350000"/>
                    <a:pt x="3175000" y="6350000"/>
                  </a:cubicBezTo>
                  <a:cubicBezTo>
                    <a:pt x="1421130" y="6350000"/>
                    <a:pt x="0" y="4928870"/>
                    <a:pt x="0" y="3175000"/>
                  </a:cubicBezTo>
                  <a:cubicBezTo>
                    <a:pt x="0" y="1421130"/>
                    <a:pt x="1421130" y="0"/>
                    <a:pt x="3175000" y="0"/>
                  </a:cubicBezTo>
                  <a:close/>
                </a:path>
              </a:pathLst>
            </a:custGeom>
            <a:solidFill>
              <a:srgbClr val="E62236"/>
            </a:solidFill>
          </p:spPr>
        </p:sp>
      </p:grpSp>
      <p:grpSp>
        <p:nvGrpSpPr>
          <p:cNvPr id="15" name="Group 15"/>
          <p:cNvGrpSpPr/>
          <p:nvPr/>
        </p:nvGrpSpPr>
        <p:grpSpPr>
          <a:xfrm>
            <a:off x="15630382" y="-1088303"/>
            <a:ext cx="3986355" cy="4234005"/>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36A9E1">
                <a:alpha val="80000"/>
              </a:srgbClr>
            </a:solidFill>
          </p:spPr>
        </p:sp>
      </p:grpSp>
      <p:sp>
        <p:nvSpPr>
          <p:cNvPr id="17" name="TextBox 17"/>
          <p:cNvSpPr txBox="1"/>
          <p:nvPr/>
        </p:nvSpPr>
        <p:spPr>
          <a:xfrm>
            <a:off x="11604188" y="3271882"/>
            <a:ext cx="5655112" cy="4297094"/>
          </a:xfrm>
          <a:prstGeom prst="rect">
            <a:avLst/>
          </a:prstGeom>
        </p:spPr>
        <p:txBody>
          <a:bodyPr lIns="0" tIns="0" rIns="0" bIns="0" rtlCol="0" anchor="t">
            <a:spAutoFit/>
          </a:bodyPr>
          <a:lstStyle/>
          <a:p>
            <a:pPr algn="ctr">
              <a:lnSpc>
                <a:spcPts val="3066"/>
              </a:lnSpc>
              <a:spcBef>
                <a:spcPct val="0"/>
              </a:spcBef>
            </a:pPr>
            <a:r>
              <a:rPr lang="en-US" sz="3066" spc="-30">
                <a:solidFill>
                  <a:srgbClr val="FFFFFF"/>
                </a:solidFill>
                <a:latin typeface="Montserrat Classic Bold"/>
              </a:rPr>
              <a:t>"I THINK BEING CREATIVE IS PART OF THE HUMAN CONDITION. IF YOU STIFLE CREATIVITY THEN YOU'RE REALLY ONLY LEADING HALF A LIFE. I THINK THERE'S NOTHING ELSE THAT QUITE COMPARES WITH IT."</a:t>
            </a:r>
          </a:p>
          <a:p>
            <a:pPr algn="ctr">
              <a:lnSpc>
                <a:spcPts val="3066"/>
              </a:lnSpc>
              <a:spcBef>
                <a:spcPct val="0"/>
              </a:spcBef>
            </a:pPr>
            <a:r>
              <a:rPr lang="en-US" sz="3066" spc="-30">
                <a:solidFill>
                  <a:srgbClr val="FFFFFF"/>
                </a:solidFill>
                <a:latin typeface="Montserrat Classic Bold"/>
              </a:rPr>
              <a:t> </a:t>
            </a:r>
          </a:p>
          <a:p>
            <a:pPr algn="ctr">
              <a:lnSpc>
                <a:spcPts val="3066"/>
              </a:lnSpc>
              <a:spcBef>
                <a:spcPct val="0"/>
              </a:spcBef>
            </a:pPr>
            <a:r>
              <a:rPr lang="en-US" sz="3066" spc="-30">
                <a:solidFill>
                  <a:srgbClr val="FFFFFF"/>
                </a:solidFill>
                <a:latin typeface="Montserrat Classic Bold"/>
              </a:rPr>
              <a:t>LOUIS THEROUX, MAY 2019</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B0962"/>
        </a:solidFill>
        <a:effectLst/>
      </p:bgPr>
    </p:bg>
    <p:spTree>
      <p:nvGrpSpPr>
        <p:cNvPr id="1" name=""/>
        <p:cNvGrpSpPr/>
        <p:nvPr/>
      </p:nvGrpSpPr>
      <p:grpSpPr>
        <a:xfrm>
          <a:off x="0" y="0"/>
          <a:ext cx="0" cy="0"/>
          <a:chOff x="0" y="0"/>
          <a:chExt cx="0" cy="0"/>
        </a:xfrm>
      </p:grpSpPr>
      <p:sp>
        <p:nvSpPr>
          <p:cNvPr id="2" name="AutoShape 2"/>
          <p:cNvSpPr/>
          <p:nvPr/>
        </p:nvSpPr>
        <p:spPr>
          <a:xfrm rot="2700000">
            <a:off x="-3881515" y="4856486"/>
            <a:ext cx="6822830" cy="5552528"/>
          </a:xfrm>
          <a:prstGeom prst="rect">
            <a:avLst/>
          </a:prstGeom>
          <a:solidFill>
            <a:srgbClr val="E1DE14"/>
          </a:solidFill>
        </p:spPr>
      </p:sp>
      <p:grpSp>
        <p:nvGrpSpPr>
          <p:cNvPr id="3" name="Group 3"/>
          <p:cNvGrpSpPr/>
          <p:nvPr/>
        </p:nvGrpSpPr>
        <p:grpSpPr>
          <a:xfrm>
            <a:off x="-323850" y="0"/>
            <a:ext cx="18288000" cy="10287000"/>
            <a:chOff x="0" y="0"/>
            <a:chExt cx="24384000" cy="13716000"/>
          </a:xfrm>
        </p:grpSpPr>
        <p:sp>
          <p:nvSpPr>
            <p:cNvPr id="4" name="AutoShape 4"/>
            <p:cNvSpPr/>
            <p:nvPr/>
          </p:nvSpPr>
          <p:spPr>
            <a:xfrm>
              <a:off x="0" y="0"/>
              <a:ext cx="24384000" cy="13716000"/>
            </a:xfrm>
            <a:prstGeom prst="rect">
              <a:avLst/>
            </a:prstGeom>
            <a:solidFill>
              <a:srgbClr val="FFFFFF">
                <a:alpha val="11764"/>
              </a:srgbClr>
            </a:solidFill>
          </p:spPr>
        </p:sp>
      </p:grpSp>
      <p:grpSp>
        <p:nvGrpSpPr>
          <p:cNvPr id="5" name="Group 5"/>
          <p:cNvGrpSpPr/>
          <p:nvPr/>
        </p:nvGrpSpPr>
        <p:grpSpPr>
          <a:xfrm>
            <a:off x="5410200" y="6252600"/>
            <a:ext cx="18288000" cy="10287000"/>
            <a:chOff x="0" y="0"/>
            <a:chExt cx="24384000" cy="13716000"/>
          </a:xfrm>
        </p:grpSpPr>
        <p:pic>
          <p:nvPicPr>
            <p:cNvPr id="6" name="Picture 6"/>
            <p:cNvPicPr>
              <a:picLocks noChangeAspect="1"/>
            </p:cNvPicPr>
            <p:nvPr/>
          </p:nvPicPr>
          <p:blipFill>
            <a:blip r:embed="rId2">
              <a:alphaModFix amt="7999"/>
            </a:blip>
            <a:srcRect t="7786" b="7786"/>
            <a:stretch>
              <a:fillRect/>
            </a:stretch>
          </p:blipFill>
          <p:spPr>
            <a:xfrm>
              <a:off x="0" y="0"/>
              <a:ext cx="24384000" cy="13716000"/>
            </a:xfrm>
            <a:prstGeom prst="rect">
              <a:avLst/>
            </a:prstGeom>
          </p:spPr>
        </p:pic>
      </p:grpSp>
      <p:grpSp>
        <p:nvGrpSpPr>
          <p:cNvPr id="7" name="Group 7"/>
          <p:cNvGrpSpPr/>
          <p:nvPr/>
        </p:nvGrpSpPr>
        <p:grpSpPr>
          <a:xfrm>
            <a:off x="0" y="-76200"/>
            <a:ext cx="20285923" cy="10439400"/>
            <a:chOff x="0" y="0"/>
            <a:chExt cx="27047898" cy="13919200"/>
          </a:xfrm>
        </p:grpSpPr>
        <p:pic>
          <p:nvPicPr>
            <p:cNvPr id="8" name="Picture 8"/>
            <p:cNvPicPr>
              <a:picLocks noChangeAspect="1"/>
            </p:cNvPicPr>
            <p:nvPr/>
          </p:nvPicPr>
          <p:blipFill>
            <a:blip r:embed="rId2">
              <a:alphaModFix amt="41000"/>
            </a:blip>
            <a:srcRect t="11379" b="11379"/>
            <a:stretch>
              <a:fillRect/>
            </a:stretch>
          </p:blipFill>
          <p:spPr>
            <a:xfrm>
              <a:off x="0" y="0"/>
              <a:ext cx="27047898" cy="13919200"/>
            </a:xfrm>
            <a:prstGeom prst="rect">
              <a:avLst/>
            </a:prstGeom>
          </p:spPr>
        </p:pic>
      </p:grpSp>
      <p:sp>
        <p:nvSpPr>
          <p:cNvPr id="9" name="AutoShape 9"/>
          <p:cNvSpPr/>
          <p:nvPr/>
        </p:nvSpPr>
        <p:spPr>
          <a:xfrm>
            <a:off x="-1280396" y="6252600"/>
            <a:ext cx="20848792" cy="5430374"/>
          </a:xfrm>
          <a:prstGeom prst="rect">
            <a:avLst/>
          </a:prstGeom>
          <a:solidFill>
            <a:srgbClr val="E6397E">
              <a:alpha val="89803"/>
            </a:srgbClr>
          </a:solidFill>
        </p:spPr>
      </p:sp>
      <p:grpSp>
        <p:nvGrpSpPr>
          <p:cNvPr id="10" name="Group 10"/>
          <p:cNvGrpSpPr/>
          <p:nvPr/>
        </p:nvGrpSpPr>
        <p:grpSpPr>
          <a:xfrm>
            <a:off x="-9639300" y="-3857625"/>
            <a:ext cx="28689301" cy="13335000"/>
            <a:chOff x="0" y="0"/>
            <a:chExt cx="38252401" cy="17780000"/>
          </a:xfrm>
        </p:grpSpPr>
        <p:pic>
          <p:nvPicPr>
            <p:cNvPr id="11" name="Picture 11"/>
            <p:cNvPicPr>
              <a:picLocks noChangeAspect="1"/>
            </p:cNvPicPr>
            <p:nvPr/>
          </p:nvPicPr>
          <p:blipFill>
            <a:blip r:embed="rId3"/>
            <a:srcRect t="17151" b="17151"/>
            <a:stretch>
              <a:fillRect/>
            </a:stretch>
          </p:blipFill>
          <p:spPr>
            <a:xfrm>
              <a:off x="0" y="0"/>
              <a:ext cx="38252401" cy="17780000"/>
            </a:xfrm>
            <a:prstGeom prst="rect">
              <a:avLst/>
            </a:prstGeom>
          </p:spPr>
        </p:pic>
      </p:grpSp>
      <p:grpSp>
        <p:nvGrpSpPr>
          <p:cNvPr id="12" name="Group 12"/>
          <p:cNvGrpSpPr/>
          <p:nvPr/>
        </p:nvGrpSpPr>
        <p:grpSpPr>
          <a:xfrm>
            <a:off x="16488175" y="8348662"/>
            <a:ext cx="1238250" cy="1238250"/>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1DE14"/>
            </a:solidFill>
          </p:spPr>
        </p:sp>
      </p:grpSp>
      <p:grpSp>
        <p:nvGrpSpPr>
          <p:cNvPr id="14" name="Group 14"/>
          <p:cNvGrpSpPr/>
          <p:nvPr/>
        </p:nvGrpSpPr>
        <p:grpSpPr>
          <a:xfrm>
            <a:off x="16964025" y="8858250"/>
            <a:ext cx="2114550" cy="2114550"/>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36A9E1"/>
            </a:solidFill>
          </p:spPr>
        </p:sp>
      </p:grpSp>
      <p:sp>
        <p:nvSpPr>
          <p:cNvPr id="16" name="TextBox 16"/>
          <p:cNvSpPr txBox="1"/>
          <p:nvPr/>
        </p:nvSpPr>
        <p:spPr>
          <a:xfrm>
            <a:off x="5410200" y="3732796"/>
            <a:ext cx="10939353" cy="652903"/>
          </a:xfrm>
          <a:prstGeom prst="rect">
            <a:avLst/>
          </a:prstGeom>
        </p:spPr>
        <p:txBody>
          <a:bodyPr lIns="0" tIns="0" rIns="0" bIns="0" rtlCol="0" anchor="t">
            <a:spAutoFit/>
          </a:bodyPr>
          <a:lstStyle/>
          <a:p>
            <a:pPr algn="l">
              <a:lnSpc>
                <a:spcPts val="5400"/>
              </a:lnSpc>
            </a:pPr>
            <a:endParaRPr/>
          </a:p>
        </p:txBody>
      </p:sp>
      <p:sp>
        <p:nvSpPr>
          <p:cNvPr id="17" name="TextBox 17"/>
          <p:cNvSpPr txBox="1"/>
          <p:nvPr/>
        </p:nvSpPr>
        <p:spPr>
          <a:xfrm>
            <a:off x="254648" y="6446996"/>
            <a:ext cx="17471777" cy="3139916"/>
          </a:xfrm>
          <a:prstGeom prst="rect">
            <a:avLst/>
          </a:prstGeom>
        </p:spPr>
        <p:txBody>
          <a:bodyPr lIns="0" tIns="0" rIns="0" bIns="0" rtlCol="0" anchor="t">
            <a:spAutoFit/>
          </a:bodyPr>
          <a:lstStyle/>
          <a:p>
            <a:pPr algn="ctr">
              <a:lnSpc>
                <a:spcPts val="5040"/>
              </a:lnSpc>
              <a:spcBef>
                <a:spcPct val="0"/>
              </a:spcBef>
            </a:pPr>
            <a:r>
              <a:rPr lang="en-US" sz="3600" dirty="0">
                <a:solidFill>
                  <a:srgbClr val="FFFFFF"/>
                </a:solidFill>
                <a:latin typeface="Montserrat Classic Bold"/>
              </a:rPr>
              <a:t>THE FESTIVAL FOCUS THIS YEAR WILL BE ON MENTAL HEALTH, CLIMATE CHANGE AND LOOKING TO THE FUTURE. WE ARE IN TURBULANT TIMES WITH HEALTH AND WELLBEING SUFFERING. BUT WHAT CAN ENGAGING IN CULTURE AND CREATIVITY DO TO IMPROVE LIVES? HOW CAN THE ARTS MAKE SENSE OF IT ALL? </a:t>
            </a:r>
          </a:p>
        </p:txBody>
      </p:sp>
      <p:grpSp>
        <p:nvGrpSpPr>
          <p:cNvPr id="18" name="Group 18"/>
          <p:cNvGrpSpPr>
            <a:grpSpLocks noChangeAspect="1"/>
          </p:cNvGrpSpPr>
          <p:nvPr/>
        </p:nvGrpSpPr>
        <p:grpSpPr>
          <a:xfrm>
            <a:off x="12823251" y="1602980"/>
            <a:ext cx="5140899" cy="3308840"/>
            <a:chOff x="0" y="0"/>
            <a:chExt cx="5513070" cy="3548380"/>
          </a:xfrm>
        </p:grpSpPr>
        <p:sp>
          <p:nvSpPr>
            <p:cNvPr id="19" name="Freeform 19"/>
            <p:cNvSpPr/>
            <p:nvPr/>
          </p:nvSpPr>
          <p:spPr>
            <a:xfrm>
              <a:off x="-2540" y="-15240"/>
              <a:ext cx="5515610" cy="3563620"/>
            </a:xfrm>
            <a:custGeom>
              <a:avLst/>
              <a:gdLst/>
              <a:ahLst/>
              <a:cxnLst/>
              <a:rect l="l" t="t" r="r" b="b"/>
              <a:pathLst>
                <a:path w="5515610" h="356362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solidFill>
              <a:srgbClr val="36A9E1"/>
            </a:solidFill>
          </p:spPr>
        </p:sp>
      </p:grpSp>
      <p:sp>
        <p:nvSpPr>
          <p:cNvPr id="20" name="TextBox 20"/>
          <p:cNvSpPr txBox="1"/>
          <p:nvPr/>
        </p:nvSpPr>
        <p:spPr>
          <a:xfrm>
            <a:off x="13277354" y="2886075"/>
            <a:ext cx="4405313" cy="1097280"/>
          </a:xfrm>
          <a:prstGeom prst="rect">
            <a:avLst/>
          </a:prstGeom>
        </p:spPr>
        <p:txBody>
          <a:bodyPr lIns="0" tIns="0" rIns="0" bIns="0" rtlCol="0" anchor="t">
            <a:spAutoFit/>
          </a:bodyPr>
          <a:lstStyle/>
          <a:p>
            <a:pPr algn="ctr">
              <a:lnSpc>
                <a:spcPts val="4200"/>
              </a:lnSpc>
              <a:spcBef>
                <a:spcPct val="0"/>
              </a:spcBef>
            </a:pPr>
            <a:r>
              <a:rPr lang="en-US" sz="4200" spc="-42">
                <a:solidFill>
                  <a:srgbClr val="FFFFFF"/>
                </a:solidFill>
                <a:latin typeface="Montserrat Classic Bold"/>
              </a:rPr>
              <a:t>POSITIVE FUTURES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B0962"/>
        </a:solidFill>
        <a:effectLst/>
      </p:bgPr>
    </p:bg>
    <p:spTree>
      <p:nvGrpSpPr>
        <p:cNvPr id="1" name=""/>
        <p:cNvGrpSpPr/>
        <p:nvPr/>
      </p:nvGrpSpPr>
      <p:grpSpPr>
        <a:xfrm>
          <a:off x="0" y="0"/>
          <a:ext cx="0" cy="0"/>
          <a:chOff x="0" y="0"/>
          <a:chExt cx="0" cy="0"/>
        </a:xfrm>
      </p:grpSpPr>
      <p:grpSp>
        <p:nvGrpSpPr>
          <p:cNvPr id="2" name="Group 2"/>
          <p:cNvGrpSpPr/>
          <p:nvPr/>
        </p:nvGrpSpPr>
        <p:grpSpPr>
          <a:xfrm>
            <a:off x="-266700" y="0"/>
            <a:ext cx="18288000" cy="10287000"/>
            <a:chOff x="0" y="0"/>
            <a:chExt cx="24384000" cy="13716000"/>
          </a:xfrm>
        </p:grpSpPr>
        <p:pic>
          <p:nvPicPr>
            <p:cNvPr id="3" name="Picture 3"/>
            <p:cNvPicPr>
              <a:picLocks noChangeAspect="1"/>
            </p:cNvPicPr>
            <p:nvPr/>
          </p:nvPicPr>
          <p:blipFill>
            <a:blip r:embed="rId3">
              <a:alphaModFix amt="42000"/>
            </a:blip>
            <a:srcRect t="7812" b="7812"/>
            <a:stretch>
              <a:fillRect/>
            </a:stretch>
          </p:blipFill>
          <p:spPr>
            <a:xfrm>
              <a:off x="0" y="0"/>
              <a:ext cx="24384000" cy="13716000"/>
            </a:xfrm>
            <a:prstGeom prst="rect">
              <a:avLst/>
            </a:prstGeom>
          </p:spPr>
        </p:pic>
      </p:grpSp>
      <p:sp>
        <p:nvSpPr>
          <p:cNvPr id="4" name="AutoShape 4"/>
          <p:cNvSpPr/>
          <p:nvPr/>
        </p:nvSpPr>
        <p:spPr>
          <a:xfrm rot="2700000">
            <a:off x="15439538" y="-96400"/>
            <a:ext cx="7846580" cy="4932891"/>
          </a:xfrm>
          <a:prstGeom prst="rect">
            <a:avLst/>
          </a:prstGeom>
          <a:solidFill>
            <a:srgbClr val="E6397E"/>
          </a:solidFill>
        </p:spPr>
      </p:sp>
      <p:grpSp>
        <p:nvGrpSpPr>
          <p:cNvPr id="5" name="Group 5"/>
          <p:cNvGrpSpPr/>
          <p:nvPr/>
        </p:nvGrpSpPr>
        <p:grpSpPr>
          <a:xfrm>
            <a:off x="-2786205" y="-975683"/>
            <a:ext cx="6691455" cy="6691455"/>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62236">
                <a:alpha val="85882"/>
              </a:srgbClr>
            </a:solidFill>
          </p:spPr>
        </p:sp>
      </p:grpSp>
      <p:sp>
        <p:nvSpPr>
          <p:cNvPr id="7" name="AutoShape 7"/>
          <p:cNvSpPr/>
          <p:nvPr/>
        </p:nvSpPr>
        <p:spPr>
          <a:xfrm rot="2700000">
            <a:off x="-5024515" y="5085086"/>
            <a:ext cx="6822830" cy="5552528"/>
          </a:xfrm>
          <a:prstGeom prst="rect">
            <a:avLst/>
          </a:prstGeom>
          <a:solidFill>
            <a:srgbClr val="E1DE14"/>
          </a:solidFill>
        </p:spPr>
      </p:sp>
      <p:grpSp>
        <p:nvGrpSpPr>
          <p:cNvPr id="8" name="Group 8"/>
          <p:cNvGrpSpPr>
            <a:grpSpLocks noChangeAspect="1"/>
          </p:cNvGrpSpPr>
          <p:nvPr/>
        </p:nvGrpSpPr>
        <p:grpSpPr>
          <a:xfrm>
            <a:off x="-1829522" y="-820889"/>
            <a:ext cx="7375620" cy="4747174"/>
            <a:chOff x="0" y="0"/>
            <a:chExt cx="5513070" cy="3548380"/>
          </a:xfrm>
        </p:grpSpPr>
        <p:sp>
          <p:nvSpPr>
            <p:cNvPr id="9" name="Freeform 9"/>
            <p:cNvSpPr/>
            <p:nvPr/>
          </p:nvSpPr>
          <p:spPr>
            <a:xfrm>
              <a:off x="-2540" y="-15240"/>
              <a:ext cx="5515610" cy="3563620"/>
            </a:xfrm>
            <a:custGeom>
              <a:avLst/>
              <a:gdLst/>
              <a:ahLst/>
              <a:cxnLst/>
              <a:rect l="l" t="t" r="r" b="b"/>
              <a:pathLst>
                <a:path w="5515610" h="356362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4"/>
              <a:stretch>
                <a:fillRect l="-23" t="-4968" b="-4980"/>
              </a:stretch>
            </a:blipFill>
          </p:spPr>
        </p:sp>
      </p:grpSp>
      <p:grpSp>
        <p:nvGrpSpPr>
          <p:cNvPr id="10" name="Group 10"/>
          <p:cNvGrpSpPr/>
          <p:nvPr/>
        </p:nvGrpSpPr>
        <p:grpSpPr>
          <a:xfrm>
            <a:off x="16440150" y="0"/>
            <a:ext cx="5719905" cy="5719905"/>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1DE14"/>
            </a:solidFill>
          </p:spPr>
        </p:sp>
      </p:grpSp>
      <p:grpSp>
        <p:nvGrpSpPr>
          <p:cNvPr id="12" name="Group 12"/>
          <p:cNvGrpSpPr/>
          <p:nvPr/>
        </p:nvGrpSpPr>
        <p:grpSpPr>
          <a:xfrm>
            <a:off x="16583425" y="8858250"/>
            <a:ext cx="1238250" cy="1238250"/>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1DE14"/>
            </a:solidFill>
          </p:spPr>
        </p:sp>
      </p:grpSp>
      <p:grpSp>
        <p:nvGrpSpPr>
          <p:cNvPr id="14" name="Group 14"/>
          <p:cNvGrpSpPr>
            <a:grpSpLocks noChangeAspect="1"/>
          </p:cNvGrpSpPr>
          <p:nvPr/>
        </p:nvGrpSpPr>
        <p:grpSpPr>
          <a:xfrm>
            <a:off x="16440150" y="6633547"/>
            <a:ext cx="3162300" cy="3162300"/>
            <a:chOff x="-2540" y="-2540"/>
            <a:chExt cx="6355080" cy="6355080"/>
          </a:xfrm>
        </p:grpSpPr>
        <p:sp>
          <p:nvSpPr>
            <p:cNvPr id="15" name="Freeform 15"/>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E6397E"/>
            </a:solidFill>
          </p:spPr>
        </p:sp>
      </p:grpSp>
      <p:grpSp>
        <p:nvGrpSpPr>
          <p:cNvPr id="16" name="Group 16"/>
          <p:cNvGrpSpPr/>
          <p:nvPr/>
        </p:nvGrpSpPr>
        <p:grpSpPr>
          <a:xfrm>
            <a:off x="1304925" y="8858250"/>
            <a:ext cx="2114550" cy="2114550"/>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6397E"/>
            </a:solidFill>
          </p:spPr>
        </p:sp>
      </p:grpSp>
      <p:sp>
        <p:nvSpPr>
          <p:cNvPr id="18" name="TextBox 18"/>
          <p:cNvSpPr txBox="1"/>
          <p:nvPr/>
        </p:nvSpPr>
        <p:spPr>
          <a:xfrm>
            <a:off x="1858288" y="3401187"/>
            <a:ext cx="15144750" cy="6283771"/>
          </a:xfrm>
          <a:prstGeom prst="rect">
            <a:avLst/>
          </a:prstGeom>
        </p:spPr>
        <p:txBody>
          <a:bodyPr lIns="0" tIns="0" rIns="0" bIns="0" rtlCol="0" anchor="t">
            <a:spAutoFit/>
          </a:bodyPr>
          <a:lstStyle/>
          <a:p>
            <a:pPr>
              <a:lnSpc>
                <a:spcPts val="3473"/>
              </a:lnSpc>
            </a:pPr>
            <a:endParaRPr dirty="0"/>
          </a:p>
          <a:p>
            <a:pPr>
              <a:lnSpc>
                <a:spcPts val="3473"/>
              </a:lnSpc>
            </a:pPr>
            <a:r>
              <a:rPr lang="en-US" sz="3438" spc="-34" dirty="0">
                <a:solidFill>
                  <a:srgbClr val="FFFFFF"/>
                </a:solidFill>
                <a:latin typeface="Montserrat Classic Bold"/>
              </a:rPr>
              <a:t>The Festival is being run by London Arts and Health and the Culture, Health and Wellbeing Alliance.</a:t>
            </a:r>
          </a:p>
          <a:p>
            <a:pPr>
              <a:lnSpc>
                <a:spcPts val="3473"/>
              </a:lnSpc>
            </a:pPr>
            <a:endParaRPr lang="en-US" sz="3438" spc="-34" dirty="0">
              <a:solidFill>
                <a:srgbClr val="FFFFFF"/>
              </a:solidFill>
              <a:latin typeface="Montserrat Classic Bold"/>
            </a:endParaRPr>
          </a:p>
          <a:p>
            <a:pPr>
              <a:lnSpc>
                <a:spcPts val="3473"/>
              </a:lnSpc>
            </a:pPr>
            <a:r>
              <a:rPr lang="en-US" sz="3438" spc="-34" dirty="0">
                <a:solidFill>
                  <a:srgbClr val="FFFFFF"/>
                </a:solidFill>
                <a:latin typeface="Montserrat Classic Bold"/>
              </a:rPr>
              <a:t>The events can be anywhere in the UK and take place in any setting. </a:t>
            </a:r>
          </a:p>
          <a:p>
            <a:pPr>
              <a:lnSpc>
                <a:spcPts val="3473"/>
              </a:lnSpc>
            </a:pPr>
            <a:endParaRPr lang="en-US" sz="3438" spc="-34" dirty="0">
              <a:solidFill>
                <a:srgbClr val="FFFFFF"/>
              </a:solidFill>
              <a:latin typeface="Montserrat Classic Bold"/>
            </a:endParaRPr>
          </a:p>
          <a:p>
            <a:pPr>
              <a:lnSpc>
                <a:spcPts val="3473"/>
              </a:lnSpc>
            </a:pPr>
            <a:r>
              <a:rPr lang="en-US" sz="3438" spc="-34" dirty="0">
                <a:solidFill>
                  <a:srgbClr val="FFFFFF"/>
                </a:solidFill>
                <a:latin typeface="Montserrat Classic Bold"/>
              </a:rPr>
              <a:t>You could be highlighting a current project or trying out a new group.</a:t>
            </a:r>
          </a:p>
          <a:p>
            <a:pPr>
              <a:lnSpc>
                <a:spcPts val="3473"/>
              </a:lnSpc>
            </a:pPr>
            <a:endParaRPr lang="en-US" sz="3438" spc="-34" dirty="0">
              <a:solidFill>
                <a:srgbClr val="FFFFFF"/>
              </a:solidFill>
              <a:latin typeface="Montserrat Classic Bold"/>
            </a:endParaRPr>
          </a:p>
          <a:p>
            <a:pPr>
              <a:lnSpc>
                <a:spcPts val="3473"/>
              </a:lnSpc>
            </a:pPr>
            <a:r>
              <a:rPr lang="en-US" sz="3438" spc="-34" dirty="0">
                <a:solidFill>
                  <a:srgbClr val="FFFFFF"/>
                </a:solidFill>
                <a:latin typeface="Montserrat Classic Bold"/>
              </a:rPr>
              <a:t>The festival is all about celebrating creativity and wellbeing but also  events which support, inform and showcase the sector.</a:t>
            </a:r>
          </a:p>
          <a:p>
            <a:pPr>
              <a:lnSpc>
                <a:spcPts val="3473"/>
              </a:lnSpc>
            </a:pPr>
            <a:endParaRPr lang="en-US" sz="3438" spc="-34" dirty="0">
              <a:solidFill>
                <a:srgbClr val="FFFFFF"/>
              </a:solidFill>
              <a:latin typeface="Montserrat Classic Bold"/>
            </a:endParaRPr>
          </a:p>
          <a:p>
            <a:pPr>
              <a:lnSpc>
                <a:spcPts val="3473"/>
              </a:lnSpc>
            </a:pPr>
            <a:r>
              <a:rPr lang="en-US" sz="3438" spc="-34" dirty="0">
                <a:solidFill>
                  <a:srgbClr val="FFFFFF"/>
                </a:solidFill>
                <a:latin typeface="Montserrat Classic Bold"/>
              </a:rPr>
              <a:t>The </a:t>
            </a:r>
            <a:r>
              <a:rPr lang="en-US" sz="3438" spc="-34" dirty="0" err="1">
                <a:solidFill>
                  <a:srgbClr val="FFFFFF"/>
                </a:solidFill>
                <a:latin typeface="Montserrat Classic Bold"/>
              </a:rPr>
              <a:t>programme</a:t>
            </a:r>
            <a:r>
              <a:rPr lang="en-US" sz="3438" spc="-34" dirty="0">
                <a:solidFill>
                  <a:srgbClr val="FFFFFF"/>
                </a:solidFill>
                <a:latin typeface="Montserrat Classic Bold"/>
              </a:rPr>
              <a:t> is a mixture of core events </a:t>
            </a:r>
            <a:r>
              <a:rPr lang="en-US" sz="3438" spc="-34" dirty="0" err="1">
                <a:solidFill>
                  <a:srgbClr val="FFFFFF"/>
                </a:solidFill>
                <a:latin typeface="Montserrat Classic Bold"/>
              </a:rPr>
              <a:t>organised</a:t>
            </a:r>
            <a:r>
              <a:rPr lang="en-US" sz="3438" spc="-34" dirty="0">
                <a:solidFill>
                  <a:srgbClr val="FFFFFF"/>
                </a:solidFill>
                <a:latin typeface="Montserrat Classic Bold"/>
              </a:rPr>
              <a:t> by the festival, and events hosted by by other organisations.</a:t>
            </a:r>
          </a:p>
          <a:p>
            <a:pPr>
              <a:lnSpc>
                <a:spcPts val="3473"/>
              </a:lnSpc>
            </a:pPr>
            <a:endParaRPr lang="en-US" sz="3438" spc="-34" dirty="0">
              <a:solidFill>
                <a:srgbClr val="FFFFFF"/>
              </a:solidFill>
              <a:latin typeface="Montserrat Classic Bold"/>
            </a:endParaRPr>
          </a:p>
        </p:txBody>
      </p:sp>
      <p:grpSp>
        <p:nvGrpSpPr>
          <p:cNvPr id="19" name="Group 19"/>
          <p:cNvGrpSpPr>
            <a:grpSpLocks noChangeAspect="1"/>
          </p:cNvGrpSpPr>
          <p:nvPr/>
        </p:nvGrpSpPr>
        <p:grpSpPr>
          <a:xfrm>
            <a:off x="14844603" y="19767"/>
            <a:ext cx="3138505" cy="3065862"/>
            <a:chOff x="0" y="0"/>
            <a:chExt cx="4828540" cy="4716780"/>
          </a:xfrm>
        </p:grpSpPr>
        <p:sp>
          <p:nvSpPr>
            <p:cNvPr id="20" name="Freeform 20"/>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5"/>
              <a:stretch>
                <a:fillRect l="22" t="-4851" r="-66" b="-6585"/>
              </a:stretch>
            </a:blipFill>
          </p:spPr>
        </p:sp>
      </p:grpSp>
      <p:grpSp>
        <p:nvGrpSpPr>
          <p:cNvPr id="21" name="Group 21"/>
          <p:cNvGrpSpPr>
            <a:grpSpLocks noChangeAspect="1"/>
          </p:cNvGrpSpPr>
          <p:nvPr/>
        </p:nvGrpSpPr>
        <p:grpSpPr>
          <a:xfrm>
            <a:off x="11294400" y="67269"/>
            <a:ext cx="3041250" cy="2970858"/>
            <a:chOff x="0" y="0"/>
            <a:chExt cx="4828540" cy="4716780"/>
          </a:xfrm>
        </p:grpSpPr>
        <p:sp>
          <p:nvSpPr>
            <p:cNvPr id="22" name="Freeform 2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6"/>
              <a:stretch>
                <a:fillRect l="-14384" t="-19780" r="-21363" b="-19183"/>
              </a:stretch>
            </a:blipFill>
          </p:spPr>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rcRect l="55" r="55"/>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rot="2700000">
            <a:off x="-5512297" y="-2069780"/>
            <a:ext cx="6566893" cy="8260075"/>
          </a:xfrm>
          <a:prstGeom prst="rect">
            <a:avLst/>
          </a:prstGeom>
          <a:solidFill>
            <a:srgbClr val="E6397E"/>
          </a:solidFill>
        </p:spPr>
      </p:sp>
      <p:grpSp>
        <p:nvGrpSpPr>
          <p:cNvPr id="3" name="Group 3"/>
          <p:cNvGrpSpPr/>
          <p:nvPr/>
        </p:nvGrpSpPr>
        <p:grpSpPr>
          <a:xfrm>
            <a:off x="504825" y="583883"/>
            <a:ext cx="1333500" cy="1333500"/>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1DE14"/>
            </a:solidFill>
          </p:spPr>
        </p:sp>
      </p:grpSp>
      <p:sp>
        <p:nvSpPr>
          <p:cNvPr id="5" name="AutoShape 5"/>
          <p:cNvSpPr/>
          <p:nvPr/>
        </p:nvSpPr>
        <p:spPr>
          <a:xfrm rot="2700000">
            <a:off x="16333291" y="4100844"/>
            <a:ext cx="6566893" cy="7815553"/>
          </a:xfrm>
          <a:prstGeom prst="rect">
            <a:avLst/>
          </a:prstGeom>
          <a:solidFill>
            <a:srgbClr val="E1DE14">
              <a:alpha val="86666"/>
            </a:srgbClr>
          </a:solidFill>
        </p:spPr>
      </p:sp>
      <p:grpSp>
        <p:nvGrpSpPr>
          <p:cNvPr id="6" name="Group 6"/>
          <p:cNvGrpSpPr>
            <a:grpSpLocks noChangeAspect="1"/>
          </p:cNvGrpSpPr>
          <p:nvPr/>
        </p:nvGrpSpPr>
        <p:grpSpPr>
          <a:xfrm>
            <a:off x="14859400" y="5189220"/>
            <a:ext cx="3162300" cy="3162300"/>
            <a:chOff x="-2540" y="-2540"/>
            <a:chExt cx="6355080" cy="6355080"/>
          </a:xfrm>
        </p:grpSpPr>
        <p:sp>
          <p:nvSpPr>
            <p:cNvPr id="7" name="Freeform 7"/>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E6397E"/>
            </a:solidFill>
          </p:spPr>
        </p:sp>
      </p:grpSp>
      <p:grpSp>
        <p:nvGrpSpPr>
          <p:cNvPr id="8" name="Group 8"/>
          <p:cNvGrpSpPr/>
          <p:nvPr/>
        </p:nvGrpSpPr>
        <p:grpSpPr>
          <a:xfrm>
            <a:off x="14782800" y="-381000"/>
            <a:ext cx="1238250" cy="1238250"/>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1DE14"/>
            </a:solidFill>
          </p:spPr>
        </p:sp>
      </p:grpSp>
      <p:sp>
        <p:nvSpPr>
          <p:cNvPr id="10" name="TextBox 10"/>
          <p:cNvSpPr txBox="1"/>
          <p:nvPr/>
        </p:nvSpPr>
        <p:spPr>
          <a:xfrm>
            <a:off x="1171575" y="5067300"/>
            <a:ext cx="7868050" cy="1014293"/>
          </a:xfrm>
          <a:prstGeom prst="rect">
            <a:avLst/>
          </a:prstGeom>
        </p:spPr>
        <p:txBody>
          <a:bodyPr lIns="0" tIns="0" rIns="0" bIns="0" rtlCol="0" anchor="t">
            <a:spAutoFit/>
          </a:bodyPr>
          <a:lstStyle/>
          <a:p>
            <a:pPr algn="ctr">
              <a:lnSpc>
                <a:spcPts val="4200"/>
              </a:lnSpc>
            </a:pPr>
            <a:endParaRPr/>
          </a:p>
        </p:txBody>
      </p:sp>
      <p:grpSp>
        <p:nvGrpSpPr>
          <p:cNvPr id="11" name="Group 11"/>
          <p:cNvGrpSpPr>
            <a:grpSpLocks noChangeAspect="1"/>
          </p:cNvGrpSpPr>
          <p:nvPr/>
        </p:nvGrpSpPr>
        <p:grpSpPr>
          <a:xfrm>
            <a:off x="5826742" y="-521971"/>
            <a:ext cx="10808971" cy="10808971"/>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4928870" y="0"/>
                    <a:pt x="6350000" y="1421130"/>
                    <a:pt x="6350000" y="3175000"/>
                  </a:cubicBezTo>
                  <a:cubicBezTo>
                    <a:pt x="6350000" y="4928870"/>
                    <a:pt x="4928870" y="6350000"/>
                    <a:pt x="3175000" y="6350000"/>
                  </a:cubicBezTo>
                  <a:cubicBezTo>
                    <a:pt x="1421130" y="6350000"/>
                    <a:pt x="0" y="4928870"/>
                    <a:pt x="0" y="3175000"/>
                  </a:cubicBezTo>
                  <a:cubicBezTo>
                    <a:pt x="0" y="1421130"/>
                    <a:pt x="1421130" y="0"/>
                    <a:pt x="3175000" y="0"/>
                  </a:cubicBezTo>
                  <a:close/>
                </a:path>
              </a:pathLst>
            </a:custGeom>
            <a:solidFill>
              <a:srgbClr val="E62236"/>
            </a:solidFill>
          </p:spPr>
        </p:sp>
      </p:grpSp>
      <p:grpSp>
        <p:nvGrpSpPr>
          <p:cNvPr id="13" name="Group 13"/>
          <p:cNvGrpSpPr/>
          <p:nvPr/>
        </p:nvGrpSpPr>
        <p:grpSpPr>
          <a:xfrm>
            <a:off x="15630382" y="-1088303"/>
            <a:ext cx="3986355" cy="4234005"/>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36A9E1">
                <a:alpha val="80000"/>
              </a:srgbClr>
            </a:solidFill>
          </p:spPr>
        </p:sp>
      </p:grpSp>
      <p:sp>
        <p:nvSpPr>
          <p:cNvPr id="15" name="TextBox 15"/>
          <p:cNvSpPr txBox="1"/>
          <p:nvPr/>
        </p:nvSpPr>
        <p:spPr>
          <a:xfrm>
            <a:off x="6441405" y="1789003"/>
            <a:ext cx="9579645" cy="6782458"/>
          </a:xfrm>
          <a:prstGeom prst="rect">
            <a:avLst/>
          </a:prstGeom>
        </p:spPr>
        <p:txBody>
          <a:bodyPr lIns="0" tIns="0" rIns="0" bIns="0" rtlCol="0" anchor="t">
            <a:spAutoFit/>
          </a:bodyPr>
          <a:lstStyle/>
          <a:p>
            <a:pPr algn="ctr">
              <a:lnSpc>
                <a:spcPts val="4491"/>
              </a:lnSpc>
              <a:spcBef>
                <a:spcPct val="0"/>
              </a:spcBef>
            </a:pPr>
            <a:r>
              <a:rPr lang="en-US" sz="4491" spc="-44">
                <a:solidFill>
                  <a:srgbClr val="FFFFFF"/>
                </a:solidFill>
                <a:latin typeface="Montserrat Classic Bold"/>
              </a:rPr>
              <a:t>“Being involved in Creativity &amp; Wellbeing Week has been a great opportunity for us to be involved in a city-wide festival that celebrates the impact that the arts can have on our health. It’s allowed us to reach further audiences &amp; showcase the diversity in projects that we run.</a:t>
            </a:r>
          </a:p>
          <a:p>
            <a:pPr algn="ctr">
              <a:lnSpc>
                <a:spcPts val="4491"/>
              </a:lnSpc>
              <a:spcBef>
                <a:spcPct val="0"/>
              </a:spcBef>
            </a:pPr>
            <a:endParaRPr lang="en-US" sz="4491" spc="-44">
              <a:solidFill>
                <a:srgbClr val="FFFFFF"/>
              </a:solidFill>
              <a:latin typeface="Montserrat Classic Bold"/>
            </a:endParaRPr>
          </a:p>
          <a:p>
            <a:pPr algn="ctr">
              <a:lnSpc>
                <a:spcPts val="4491"/>
              </a:lnSpc>
              <a:spcBef>
                <a:spcPct val="0"/>
              </a:spcBef>
            </a:pPr>
            <a:r>
              <a:rPr lang="en-US" sz="4491" spc="-44">
                <a:solidFill>
                  <a:srgbClr val="FFFFFF"/>
                </a:solidFill>
                <a:latin typeface="Montserrat Classic Bold"/>
              </a:rPr>
              <a:t>Daniel Regan, Artistic Director, Free Space Project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B0962"/>
        </a:solidFill>
        <a:effectLst/>
      </p:bgPr>
    </p:bg>
    <p:spTree>
      <p:nvGrpSpPr>
        <p:cNvPr id="1" name=""/>
        <p:cNvGrpSpPr/>
        <p:nvPr/>
      </p:nvGrpSpPr>
      <p:grpSpPr>
        <a:xfrm>
          <a:off x="0" y="0"/>
          <a:ext cx="0" cy="0"/>
          <a:chOff x="0" y="0"/>
          <a:chExt cx="0" cy="0"/>
        </a:xfrm>
      </p:grpSpPr>
      <p:grpSp>
        <p:nvGrpSpPr>
          <p:cNvPr id="2" name="Group 2"/>
          <p:cNvGrpSpPr/>
          <p:nvPr/>
        </p:nvGrpSpPr>
        <p:grpSpPr>
          <a:xfrm>
            <a:off x="0" y="-2633892"/>
            <a:ext cx="18288000" cy="13206642"/>
            <a:chOff x="0" y="0"/>
            <a:chExt cx="24384000" cy="17608857"/>
          </a:xfrm>
        </p:grpSpPr>
        <p:pic>
          <p:nvPicPr>
            <p:cNvPr id="3" name="Picture 3"/>
            <p:cNvPicPr>
              <a:picLocks noChangeAspect="1"/>
            </p:cNvPicPr>
            <p:nvPr/>
          </p:nvPicPr>
          <p:blipFill>
            <a:blip r:embed="rId2"/>
            <a:srcRect l="22394" r="22394"/>
            <a:stretch>
              <a:fillRect/>
            </a:stretch>
          </p:blipFill>
          <p:spPr>
            <a:xfrm>
              <a:off x="0" y="0"/>
              <a:ext cx="8043333" cy="8740928"/>
            </a:xfrm>
            <a:prstGeom prst="rect">
              <a:avLst/>
            </a:prstGeom>
          </p:spPr>
        </p:pic>
        <p:pic>
          <p:nvPicPr>
            <p:cNvPr id="4" name="Picture 4"/>
            <p:cNvPicPr>
              <a:picLocks noChangeAspect="1"/>
            </p:cNvPicPr>
            <p:nvPr/>
          </p:nvPicPr>
          <p:blipFill>
            <a:blip r:embed="rId3"/>
            <a:srcRect l="3990" r="3990"/>
            <a:stretch>
              <a:fillRect/>
            </a:stretch>
          </p:blipFill>
          <p:spPr>
            <a:xfrm>
              <a:off x="8170333" y="0"/>
              <a:ext cx="8043333" cy="8740928"/>
            </a:xfrm>
            <a:prstGeom prst="rect">
              <a:avLst/>
            </a:prstGeom>
          </p:spPr>
        </p:pic>
        <p:pic>
          <p:nvPicPr>
            <p:cNvPr id="5" name="Picture 5"/>
            <p:cNvPicPr>
              <a:picLocks noChangeAspect="1"/>
            </p:cNvPicPr>
            <p:nvPr/>
          </p:nvPicPr>
          <p:blipFill>
            <a:blip r:embed="rId4"/>
            <a:srcRect l="17179" r="28455" b="16494"/>
            <a:stretch>
              <a:fillRect/>
            </a:stretch>
          </p:blipFill>
          <p:spPr>
            <a:xfrm>
              <a:off x="16340667" y="0"/>
              <a:ext cx="8043333" cy="8740928"/>
            </a:xfrm>
            <a:prstGeom prst="rect">
              <a:avLst/>
            </a:prstGeom>
          </p:spPr>
        </p:pic>
        <p:sp>
          <p:nvSpPr>
            <p:cNvPr id="6" name="AutoShape 6"/>
            <p:cNvSpPr/>
            <p:nvPr/>
          </p:nvSpPr>
          <p:spPr>
            <a:xfrm>
              <a:off x="0" y="8867928"/>
              <a:ext cx="8043333" cy="8740928"/>
            </a:xfrm>
            <a:prstGeom prst="rect">
              <a:avLst/>
            </a:prstGeom>
            <a:solidFill>
              <a:srgbClr val="36A9E1"/>
            </a:solidFill>
          </p:spPr>
        </p:sp>
        <p:sp>
          <p:nvSpPr>
            <p:cNvPr id="7" name="AutoShape 7"/>
            <p:cNvSpPr/>
            <p:nvPr/>
          </p:nvSpPr>
          <p:spPr>
            <a:xfrm>
              <a:off x="8170333" y="8867928"/>
              <a:ext cx="8043333" cy="8740928"/>
            </a:xfrm>
            <a:prstGeom prst="rect">
              <a:avLst/>
            </a:prstGeom>
            <a:solidFill>
              <a:srgbClr val="36A9E1"/>
            </a:solidFill>
          </p:spPr>
        </p:sp>
        <p:sp>
          <p:nvSpPr>
            <p:cNvPr id="8" name="AutoShape 8"/>
            <p:cNvSpPr/>
            <p:nvPr/>
          </p:nvSpPr>
          <p:spPr>
            <a:xfrm>
              <a:off x="16340667" y="8867928"/>
              <a:ext cx="8043333" cy="8740928"/>
            </a:xfrm>
            <a:prstGeom prst="rect">
              <a:avLst/>
            </a:prstGeom>
            <a:solidFill>
              <a:srgbClr val="36A9E1"/>
            </a:solidFill>
          </p:spPr>
        </p:sp>
      </p:grpSp>
      <p:sp>
        <p:nvSpPr>
          <p:cNvPr id="9" name="AutoShape 9"/>
          <p:cNvSpPr/>
          <p:nvPr/>
        </p:nvSpPr>
        <p:spPr>
          <a:xfrm rot="2700000">
            <a:off x="-974127" y="8256934"/>
            <a:ext cx="4856154" cy="3370326"/>
          </a:xfrm>
          <a:prstGeom prst="rect">
            <a:avLst/>
          </a:prstGeom>
          <a:solidFill>
            <a:srgbClr val="E6397E"/>
          </a:solidFill>
        </p:spPr>
      </p:sp>
      <p:grpSp>
        <p:nvGrpSpPr>
          <p:cNvPr id="10" name="Group 10"/>
          <p:cNvGrpSpPr>
            <a:grpSpLocks noChangeAspect="1"/>
          </p:cNvGrpSpPr>
          <p:nvPr/>
        </p:nvGrpSpPr>
        <p:grpSpPr>
          <a:xfrm>
            <a:off x="-1746450" y="7745881"/>
            <a:ext cx="3200400" cy="3200400"/>
            <a:chOff x="-2540" y="-2540"/>
            <a:chExt cx="6355080" cy="6355080"/>
          </a:xfrm>
        </p:grpSpPr>
        <p:sp>
          <p:nvSpPr>
            <p:cNvPr id="11" name="Freeform 11"/>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E1DE14"/>
            </a:solidFill>
          </p:spPr>
        </p:sp>
      </p:grpSp>
      <p:grpSp>
        <p:nvGrpSpPr>
          <p:cNvPr id="12" name="Group 12"/>
          <p:cNvGrpSpPr/>
          <p:nvPr/>
        </p:nvGrpSpPr>
        <p:grpSpPr>
          <a:xfrm>
            <a:off x="15593866" y="5002935"/>
            <a:ext cx="5919930" cy="5919930"/>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1DE14"/>
            </a:solidFill>
          </p:spPr>
        </p:sp>
      </p:grpSp>
      <p:sp>
        <p:nvSpPr>
          <p:cNvPr id="14" name="AutoShape 14"/>
          <p:cNvSpPr/>
          <p:nvPr/>
        </p:nvSpPr>
        <p:spPr>
          <a:xfrm>
            <a:off x="61912" y="-266700"/>
            <a:ext cx="190500" cy="8229600"/>
          </a:xfrm>
          <a:prstGeom prst="rect">
            <a:avLst/>
          </a:prstGeom>
          <a:solidFill>
            <a:srgbClr val="E1DE14"/>
          </a:solidFill>
        </p:spPr>
      </p:sp>
      <p:sp>
        <p:nvSpPr>
          <p:cNvPr id="15" name="TextBox 15"/>
          <p:cNvSpPr txBox="1"/>
          <p:nvPr/>
        </p:nvSpPr>
        <p:spPr>
          <a:xfrm>
            <a:off x="457200" y="4643657"/>
            <a:ext cx="5638801" cy="5298440"/>
          </a:xfrm>
          <a:prstGeom prst="rect">
            <a:avLst/>
          </a:prstGeom>
        </p:spPr>
        <p:txBody>
          <a:bodyPr lIns="0" tIns="0" rIns="0" bIns="0" rtlCol="0" anchor="t">
            <a:spAutoFit/>
          </a:bodyPr>
          <a:lstStyle/>
          <a:p>
            <a:pPr>
              <a:lnSpc>
                <a:spcPts val="3520"/>
              </a:lnSpc>
            </a:pPr>
            <a:r>
              <a:rPr lang="en-US" sz="3200" spc="-32">
                <a:solidFill>
                  <a:srgbClr val="FFFFFF"/>
                </a:solidFill>
                <a:latin typeface="Montserrat Classic Bold"/>
              </a:rPr>
              <a:t>Festival website is LIVE.  It is accessible to older people and you can upload your events </a:t>
            </a:r>
          </a:p>
          <a:p>
            <a:pPr>
              <a:lnSpc>
                <a:spcPts val="3520"/>
              </a:lnSpc>
            </a:pPr>
            <a:endParaRPr lang="en-US" sz="3200" spc="-32">
              <a:solidFill>
                <a:srgbClr val="FFFFFF"/>
              </a:solidFill>
              <a:latin typeface="Montserrat Classic Bold"/>
            </a:endParaRPr>
          </a:p>
          <a:p>
            <a:pPr>
              <a:lnSpc>
                <a:spcPts val="3520"/>
              </a:lnSpc>
            </a:pPr>
            <a:r>
              <a:rPr lang="en-US" sz="3200" spc="-32">
                <a:solidFill>
                  <a:srgbClr val="FFFFFF"/>
                </a:solidFill>
                <a:latin typeface="Montserrat Classic Bold"/>
              </a:rPr>
              <a:t>Regional brochures will be produced and distributed through 150 local Age UKs across England</a:t>
            </a:r>
          </a:p>
          <a:p>
            <a:pPr>
              <a:lnSpc>
                <a:spcPts val="3520"/>
              </a:lnSpc>
            </a:pPr>
            <a:endParaRPr lang="en-US" sz="3200" spc="-32">
              <a:solidFill>
                <a:srgbClr val="FFFFFF"/>
              </a:solidFill>
              <a:latin typeface="Montserrat Classic Bold"/>
            </a:endParaRPr>
          </a:p>
          <a:p>
            <a:pPr>
              <a:lnSpc>
                <a:spcPts val="3520"/>
              </a:lnSpc>
            </a:pPr>
            <a:r>
              <a:rPr lang="en-US" sz="3200" spc="-32">
                <a:solidFill>
                  <a:srgbClr val="FFFFFF"/>
                </a:solidFill>
                <a:latin typeface="Montserrat Classic Bold"/>
              </a:rPr>
              <a:t>Deadline for brochure is 1 March  </a:t>
            </a:r>
          </a:p>
        </p:txBody>
      </p:sp>
      <p:sp>
        <p:nvSpPr>
          <p:cNvPr id="16" name="TextBox 16"/>
          <p:cNvSpPr txBox="1"/>
          <p:nvPr/>
        </p:nvSpPr>
        <p:spPr>
          <a:xfrm>
            <a:off x="6590221" y="4672232"/>
            <a:ext cx="5793222" cy="3667443"/>
          </a:xfrm>
          <a:prstGeom prst="rect">
            <a:avLst/>
          </a:prstGeom>
        </p:spPr>
        <p:txBody>
          <a:bodyPr lIns="0" tIns="0" rIns="0" bIns="0" rtlCol="0" anchor="t">
            <a:spAutoFit/>
          </a:bodyPr>
          <a:lstStyle/>
          <a:p>
            <a:pPr>
              <a:lnSpc>
                <a:spcPts val="3200"/>
              </a:lnSpc>
              <a:spcBef>
                <a:spcPct val="0"/>
              </a:spcBef>
            </a:pPr>
            <a:r>
              <a:rPr lang="en-US" sz="3200" spc="-32">
                <a:solidFill>
                  <a:srgbClr val="FFFFFF"/>
                </a:solidFill>
                <a:latin typeface="Montserrat Classic Bold"/>
              </a:rPr>
              <a:t>You can upload events to the website which has an interactive map.</a:t>
            </a:r>
          </a:p>
          <a:p>
            <a:pPr>
              <a:lnSpc>
                <a:spcPts val="3200"/>
              </a:lnSpc>
              <a:spcBef>
                <a:spcPct val="0"/>
              </a:spcBef>
            </a:pPr>
            <a:endParaRPr lang="en-US" sz="3200" spc="-32">
              <a:solidFill>
                <a:srgbClr val="FFFFFF"/>
              </a:solidFill>
              <a:latin typeface="Montserrat Classic Bold"/>
            </a:endParaRPr>
          </a:p>
          <a:p>
            <a:pPr>
              <a:lnSpc>
                <a:spcPts val="3200"/>
              </a:lnSpc>
              <a:spcBef>
                <a:spcPct val="0"/>
              </a:spcBef>
            </a:pPr>
            <a:r>
              <a:rPr lang="en-US" sz="3200" spc="-32">
                <a:solidFill>
                  <a:srgbClr val="FFFFFF"/>
                </a:solidFill>
                <a:latin typeface="Montserrat Classic Bold"/>
              </a:rPr>
              <a:t>Events must be participatory</a:t>
            </a:r>
          </a:p>
          <a:p>
            <a:pPr>
              <a:lnSpc>
                <a:spcPts val="3200"/>
              </a:lnSpc>
              <a:spcBef>
                <a:spcPct val="0"/>
              </a:spcBef>
            </a:pPr>
            <a:endParaRPr lang="en-US" sz="3200" spc="-32">
              <a:solidFill>
                <a:srgbClr val="FFFFFF"/>
              </a:solidFill>
              <a:latin typeface="Montserrat Classic Bold"/>
            </a:endParaRPr>
          </a:p>
          <a:p>
            <a:pPr>
              <a:lnSpc>
                <a:spcPts val="3200"/>
              </a:lnSpc>
              <a:spcBef>
                <a:spcPct val="0"/>
              </a:spcBef>
            </a:pPr>
            <a:r>
              <a:rPr lang="en-US" sz="3200" spc="-32">
                <a:solidFill>
                  <a:srgbClr val="FFFFFF"/>
                </a:solidFill>
                <a:latin typeface="Montserrat Classic Bold"/>
              </a:rPr>
              <a:t>Deadline for uploading events 2 May</a:t>
            </a:r>
          </a:p>
        </p:txBody>
      </p:sp>
      <p:sp>
        <p:nvSpPr>
          <p:cNvPr id="17" name="TextBox 17"/>
          <p:cNvSpPr txBox="1"/>
          <p:nvPr/>
        </p:nvSpPr>
        <p:spPr>
          <a:xfrm>
            <a:off x="12383443" y="4752225"/>
            <a:ext cx="5904557" cy="5286692"/>
          </a:xfrm>
          <a:prstGeom prst="rect">
            <a:avLst/>
          </a:prstGeom>
        </p:spPr>
        <p:txBody>
          <a:bodyPr lIns="0" tIns="0" rIns="0" bIns="0" rtlCol="0" anchor="t">
            <a:spAutoFit/>
          </a:bodyPr>
          <a:lstStyle/>
          <a:p>
            <a:pPr>
              <a:lnSpc>
                <a:spcPts val="3200"/>
              </a:lnSpc>
              <a:spcBef>
                <a:spcPct val="0"/>
              </a:spcBef>
            </a:pPr>
            <a:r>
              <a:rPr lang="en-US" sz="3200" spc="-32">
                <a:solidFill>
                  <a:srgbClr val="FFFFFF"/>
                </a:solidFill>
                <a:latin typeface="Montserrat Classic Bold"/>
              </a:rPr>
              <a:t>You will be able to upload events directly to our website launched soon</a:t>
            </a:r>
          </a:p>
          <a:p>
            <a:pPr>
              <a:lnSpc>
                <a:spcPts val="3200"/>
              </a:lnSpc>
              <a:spcBef>
                <a:spcPct val="0"/>
              </a:spcBef>
            </a:pPr>
            <a:endParaRPr lang="en-US" sz="3200" spc="-32">
              <a:solidFill>
                <a:srgbClr val="FFFFFF"/>
              </a:solidFill>
              <a:latin typeface="Montserrat Classic Bold"/>
            </a:endParaRPr>
          </a:p>
          <a:p>
            <a:pPr>
              <a:lnSpc>
                <a:spcPts val="3200"/>
              </a:lnSpc>
              <a:spcBef>
                <a:spcPct val="0"/>
              </a:spcBef>
            </a:pPr>
            <a:r>
              <a:rPr lang="en-US" sz="3200" spc="-32">
                <a:solidFill>
                  <a:srgbClr val="FFFFFF"/>
                </a:solidFill>
                <a:latin typeface="Montserrat Classic Bold"/>
              </a:rPr>
              <a:t>No printed brochure this year</a:t>
            </a:r>
          </a:p>
          <a:p>
            <a:pPr>
              <a:lnSpc>
                <a:spcPts val="3200"/>
              </a:lnSpc>
              <a:spcBef>
                <a:spcPct val="0"/>
              </a:spcBef>
            </a:pPr>
            <a:endParaRPr lang="en-US" sz="3200" spc="-32">
              <a:solidFill>
                <a:srgbClr val="FFFFFF"/>
              </a:solidFill>
              <a:latin typeface="Montserrat Classic Bold"/>
            </a:endParaRPr>
          </a:p>
          <a:p>
            <a:pPr>
              <a:lnSpc>
                <a:spcPts val="3200"/>
              </a:lnSpc>
              <a:spcBef>
                <a:spcPct val="0"/>
              </a:spcBef>
            </a:pPr>
            <a:r>
              <a:rPr lang="en-US" sz="3200" spc="-32">
                <a:solidFill>
                  <a:srgbClr val="FFFFFF"/>
                </a:solidFill>
                <a:latin typeface="Montserrat Classic Bold"/>
              </a:rPr>
              <a:t>Events must have a strong focus on health and wellbeing</a:t>
            </a:r>
          </a:p>
          <a:p>
            <a:pPr>
              <a:lnSpc>
                <a:spcPts val="3200"/>
              </a:lnSpc>
              <a:spcBef>
                <a:spcPct val="0"/>
              </a:spcBef>
            </a:pPr>
            <a:endParaRPr lang="en-US" sz="3200" spc="-32">
              <a:solidFill>
                <a:srgbClr val="FFFFFF"/>
              </a:solidFill>
              <a:latin typeface="Montserrat Classic Bold"/>
            </a:endParaRPr>
          </a:p>
          <a:p>
            <a:pPr>
              <a:lnSpc>
                <a:spcPts val="3200"/>
              </a:lnSpc>
              <a:spcBef>
                <a:spcPct val="0"/>
              </a:spcBef>
            </a:pPr>
            <a:r>
              <a:rPr lang="en-US" sz="3200" spc="-32">
                <a:solidFill>
                  <a:srgbClr val="FFFFFF"/>
                </a:solidFill>
                <a:latin typeface="Montserrat Classic Bold"/>
              </a:rPr>
              <a:t>Deadline for uploading Events 11 May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B0962"/>
        </a:solidFill>
        <a:effectLst/>
      </p:bgPr>
    </p:bg>
    <p:spTree>
      <p:nvGrpSpPr>
        <p:cNvPr id="1" name=""/>
        <p:cNvGrpSpPr/>
        <p:nvPr/>
      </p:nvGrpSpPr>
      <p:grpSpPr>
        <a:xfrm>
          <a:off x="0" y="0"/>
          <a:ext cx="0" cy="0"/>
          <a:chOff x="0" y="0"/>
          <a:chExt cx="0" cy="0"/>
        </a:xfrm>
      </p:grpSpPr>
      <p:sp>
        <p:nvSpPr>
          <p:cNvPr id="2" name="AutoShape 2"/>
          <p:cNvSpPr/>
          <p:nvPr/>
        </p:nvSpPr>
        <p:spPr>
          <a:xfrm rot="2700000">
            <a:off x="15441436" y="-1278329"/>
            <a:ext cx="7846580" cy="4932891"/>
          </a:xfrm>
          <a:prstGeom prst="rect">
            <a:avLst/>
          </a:prstGeom>
          <a:solidFill>
            <a:srgbClr val="E6397E"/>
          </a:solidFill>
        </p:spPr>
      </p:sp>
      <p:grpSp>
        <p:nvGrpSpPr>
          <p:cNvPr id="3" name="Group 3"/>
          <p:cNvGrpSpPr/>
          <p:nvPr/>
        </p:nvGrpSpPr>
        <p:grpSpPr>
          <a:xfrm>
            <a:off x="1028700" y="1797772"/>
            <a:ext cx="6307062" cy="6307062"/>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62236">
                <a:alpha val="85882"/>
              </a:srgbClr>
            </a:solidFill>
          </p:spPr>
        </p:sp>
      </p:grpSp>
      <p:sp>
        <p:nvSpPr>
          <p:cNvPr id="5" name="AutoShape 5"/>
          <p:cNvSpPr/>
          <p:nvPr/>
        </p:nvSpPr>
        <p:spPr>
          <a:xfrm rot="2700000">
            <a:off x="-3881515" y="4856486"/>
            <a:ext cx="6822830" cy="5552528"/>
          </a:xfrm>
          <a:prstGeom prst="rect">
            <a:avLst/>
          </a:prstGeom>
          <a:solidFill>
            <a:srgbClr val="E1DE14"/>
          </a:solidFill>
        </p:spPr>
      </p:sp>
      <p:grpSp>
        <p:nvGrpSpPr>
          <p:cNvPr id="6" name="Group 6"/>
          <p:cNvGrpSpPr>
            <a:grpSpLocks noChangeAspect="1"/>
          </p:cNvGrpSpPr>
          <p:nvPr/>
        </p:nvGrpSpPr>
        <p:grpSpPr>
          <a:xfrm>
            <a:off x="7095033" y="4951303"/>
            <a:ext cx="7405931" cy="7405902"/>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E6397E"/>
            </a:solidFill>
          </p:spPr>
        </p:sp>
      </p:grpSp>
      <p:grpSp>
        <p:nvGrpSpPr>
          <p:cNvPr id="8" name="Group 8"/>
          <p:cNvGrpSpPr/>
          <p:nvPr/>
        </p:nvGrpSpPr>
        <p:grpSpPr>
          <a:xfrm>
            <a:off x="10797999" y="-569210"/>
            <a:ext cx="6748075" cy="6748075"/>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1DE14"/>
            </a:solidFill>
          </p:spPr>
        </p:sp>
      </p:grpSp>
      <p:grpSp>
        <p:nvGrpSpPr>
          <p:cNvPr id="10" name="Group 10"/>
          <p:cNvGrpSpPr/>
          <p:nvPr/>
        </p:nvGrpSpPr>
        <p:grpSpPr>
          <a:xfrm>
            <a:off x="16583425" y="8858250"/>
            <a:ext cx="1238250" cy="1238250"/>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1DE14"/>
            </a:solidFill>
          </p:spPr>
        </p:sp>
      </p:grpSp>
      <p:grpSp>
        <p:nvGrpSpPr>
          <p:cNvPr id="12" name="Group 12"/>
          <p:cNvGrpSpPr>
            <a:grpSpLocks noChangeAspect="1"/>
          </p:cNvGrpSpPr>
          <p:nvPr/>
        </p:nvGrpSpPr>
        <p:grpSpPr>
          <a:xfrm>
            <a:off x="16440150" y="6633547"/>
            <a:ext cx="3162300" cy="3162300"/>
            <a:chOff x="-2540" y="-2540"/>
            <a:chExt cx="6355080" cy="6355080"/>
          </a:xfrm>
        </p:grpSpPr>
        <p:sp>
          <p:nvSpPr>
            <p:cNvPr id="13" name="Freeform 13"/>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E6397E"/>
            </a:solidFill>
          </p:spPr>
        </p:sp>
      </p:grpSp>
      <p:grpSp>
        <p:nvGrpSpPr>
          <p:cNvPr id="14" name="Group 14"/>
          <p:cNvGrpSpPr/>
          <p:nvPr/>
        </p:nvGrpSpPr>
        <p:grpSpPr>
          <a:xfrm>
            <a:off x="1304925" y="8858250"/>
            <a:ext cx="2114550" cy="2114550"/>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6397E"/>
            </a:solidFill>
          </p:spPr>
        </p:sp>
      </p:grpSp>
      <p:grpSp>
        <p:nvGrpSpPr>
          <p:cNvPr id="16" name="Group 16"/>
          <p:cNvGrpSpPr>
            <a:grpSpLocks noChangeAspect="1"/>
          </p:cNvGrpSpPr>
          <p:nvPr/>
        </p:nvGrpSpPr>
        <p:grpSpPr>
          <a:xfrm>
            <a:off x="1304925" y="-1123950"/>
            <a:ext cx="2600325" cy="2600325"/>
            <a:chOff x="-2540" y="-2540"/>
            <a:chExt cx="6355080" cy="6355080"/>
          </a:xfrm>
        </p:grpSpPr>
        <p:sp>
          <p:nvSpPr>
            <p:cNvPr id="17" name="Freeform 17"/>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E1DE14"/>
            </a:solidFill>
          </p:spPr>
        </p:sp>
      </p:grpSp>
      <p:sp>
        <p:nvSpPr>
          <p:cNvPr id="18" name="TextBox 18"/>
          <p:cNvSpPr txBox="1"/>
          <p:nvPr/>
        </p:nvSpPr>
        <p:spPr>
          <a:xfrm>
            <a:off x="794199" y="825108"/>
            <a:ext cx="6130028" cy="844582"/>
          </a:xfrm>
          <a:prstGeom prst="rect">
            <a:avLst/>
          </a:prstGeom>
        </p:spPr>
        <p:txBody>
          <a:bodyPr lIns="0" tIns="0" rIns="0" bIns="0" rtlCol="0" anchor="t">
            <a:spAutoFit/>
          </a:bodyPr>
          <a:lstStyle/>
          <a:p>
            <a:pPr algn="ctr">
              <a:lnSpc>
                <a:spcPts val="6336"/>
              </a:lnSpc>
            </a:pPr>
            <a:r>
              <a:rPr lang="en-US" sz="6400" spc="-89">
                <a:solidFill>
                  <a:srgbClr val="FFFFFF"/>
                </a:solidFill>
                <a:latin typeface="Montserrat Classic Bold"/>
              </a:rPr>
              <a:t>KEY EVENTS</a:t>
            </a:r>
          </a:p>
        </p:txBody>
      </p:sp>
      <p:sp>
        <p:nvSpPr>
          <p:cNvPr id="19" name="TextBox 19"/>
          <p:cNvSpPr txBox="1"/>
          <p:nvPr/>
        </p:nvSpPr>
        <p:spPr>
          <a:xfrm>
            <a:off x="1440234" y="3607372"/>
            <a:ext cx="5483993" cy="2754538"/>
          </a:xfrm>
          <a:prstGeom prst="rect">
            <a:avLst/>
          </a:prstGeom>
        </p:spPr>
        <p:txBody>
          <a:bodyPr lIns="0" tIns="0" rIns="0" bIns="0" rtlCol="0" anchor="t">
            <a:spAutoFit/>
          </a:bodyPr>
          <a:lstStyle/>
          <a:p>
            <a:pPr algn="ctr">
              <a:lnSpc>
                <a:spcPts val="3599"/>
              </a:lnSpc>
              <a:spcBef>
                <a:spcPct val="0"/>
              </a:spcBef>
            </a:pPr>
            <a:r>
              <a:rPr lang="en-US" sz="3599" spc="-35">
                <a:solidFill>
                  <a:srgbClr val="FFFFFF"/>
                </a:solidFill>
                <a:latin typeface="Montserrat Classic Bold"/>
              </a:rPr>
              <a:t>1he Age of Creativity festival launch event is ‘What’s my age again?’</a:t>
            </a:r>
          </a:p>
          <a:p>
            <a:pPr algn="ctr">
              <a:lnSpc>
                <a:spcPts val="3599"/>
              </a:lnSpc>
              <a:spcBef>
                <a:spcPct val="0"/>
              </a:spcBef>
            </a:pPr>
            <a:r>
              <a:rPr lang="en-US" sz="3599" spc="-35">
                <a:solidFill>
                  <a:srgbClr val="FFFFFF"/>
                </a:solidFill>
                <a:latin typeface="Montserrat Classic Bold"/>
              </a:rPr>
              <a:t>at The Whitworth Art Gallery in Manchester on  7 May </a:t>
            </a:r>
          </a:p>
        </p:txBody>
      </p:sp>
      <p:sp>
        <p:nvSpPr>
          <p:cNvPr id="20" name="TextBox 20"/>
          <p:cNvSpPr txBox="1"/>
          <p:nvPr/>
        </p:nvSpPr>
        <p:spPr>
          <a:xfrm>
            <a:off x="7496049" y="6630859"/>
            <a:ext cx="6262288" cy="3224828"/>
          </a:xfrm>
          <a:prstGeom prst="rect">
            <a:avLst/>
          </a:prstGeom>
        </p:spPr>
        <p:txBody>
          <a:bodyPr lIns="0" tIns="0" rIns="0" bIns="0" rtlCol="0" anchor="t">
            <a:spAutoFit/>
          </a:bodyPr>
          <a:lstStyle/>
          <a:p>
            <a:pPr algn="ctr">
              <a:lnSpc>
                <a:spcPts val="3601"/>
              </a:lnSpc>
              <a:spcBef>
                <a:spcPct val="0"/>
              </a:spcBef>
            </a:pPr>
            <a:r>
              <a:rPr lang="en-US" sz="3601" spc="-36">
                <a:solidFill>
                  <a:srgbClr val="FFFFFF"/>
                </a:solidFill>
                <a:latin typeface="Montserrat Classic Bold"/>
              </a:rPr>
              <a:t>On 18 May Creativity and Wellbeing Week will be kicking off with a launch event   'Creating Positive Futures' at the National Portrait Gallery. Exploring  the themes of the week. </a:t>
            </a:r>
          </a:p>
        </p:txBody>
      </p:sp>
      <p:sp>
        <p:nvSpPr>
          <p:cNvPr id="21" name="TextBox 21"/>
          <p:cNvSpPr txBox="1"/>
          <p:nvPr/>
        </p:nvSpPr>
        <p:spPr>
          <a:xfrm>
            <a:off x="11141523" y="1232861"/>
            <a:ext cx="6061027" cy="4106228"/>
          </a:xfrm>
          <a:prstGeom prst="rect">
            <a:avLst/>
          </a:prstGeom>
        </p:spPr>
        <p:txBody>
          <a:bodyPr lIns="0" tIns="0" rIns="0" bIns="0" rtlCol="0" anchor="t">
            <a:spAutoFit/>
          </a:bodyPr>
          <a:lstStyle/>
          <a:p>
            <a:pPr algn="ctr">
              <a:lnSpc>
                <a:spcPts val="3600"/>
              </a:lnSpc>
              <a:spcBef>
                <a:spcPct val="0"/>
              </a:spcBef>
            </a:pPr>
            <a:r>
              <a:rPr lang="en-US" sz="3600" spc="-36">
                <a:solidFill>
                  <a:srgbClr val="FFFFFF"/>
                </a:solidFill>
                <a:latin typeface="Montserrat Classic Bold"/>
              </a:rPr>
              <a:t>We are working together as a collective to host an event on publichealth and everyday creativity.</a:t>
            </a:r>
          </a:p>
          <a:p>
            <a:pPr algn="ctr">
              <a:lnSpc>
                <a:spcPts val="3600"/>
              </a:lnSpc>
              <a:spcBef>
                <a:spcPct val="0"/>
              </a:spcBef>
            </a:pPr>
            <a:r>
              <a:rPr lang="en-US" sz="3600" spc="-36">
                <a:solidFill>
                  <a:srgbClr val="FFFFFF"/>
                </a:solidFill>
                <a:latin typeface="Montserrat Classic Bold"/>
              </a:rPr>
              <a:t>This will be hosted in York on 15 May, tentatively</a:t>
            </a:r>
          </a:p>
          <a:p>
            <a:pPr algn="ctr">
              <a:lnSpc>
                <a:spcPts val="3600"/>
              </a:lnSpc>
              <a:spcBef>
                <a:spcPct val="0"/>
              </a:spcBef>
            </a:pPr>
            <a:r>
              <a:rPr lang="en-US" sz="3600" spc="-36">
                <a:solidFill>
                  <a:srgbClr val="FFFFFF"/>
                </a:solidFill>
                <a:latin typeface="Montserrat Classic Bold"/>
              </a:rPr>
              <a:t>titled 'Does Creativity Need a Public Health</a:t>
            </a:r>
          </a:p>
          <a:p>
            <a:pPr algn="ctr">
              <a:lnSpc>
                <a:spcPts val="3600"/>
              </a:lnSpc>
              <a:spcBef>
                <a:spcPct val="0"/>
              </a:spcBef>
            </a:pPr>
            <a:r>
              <a:rPr lang="en-US" sz="3600" spc="-36">
                <a:solidFill>
                  <a:srgbClr val="FFFFFF"/>
                </a:solidFill>
                <a:latin typeface="Montserrat Classic Bold"/>
              </a:rPr>
              <a:t>Campaign?'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B0962"/>
        </a:solidFill>
        <a:effectLst/>
      </p:bgPr>
    </p:bg>
    <p:spTree>
      <p:nvGrpSpPr>
        <p:cNvPr id="1" name=""/>
        <p:cNvGrpSpPr/>
        <p:nvPr/>
      </p:nvGrpSpPr>
      <p:grpSpPr>
        <a:xfrm>
          <a:off x="0" y="0"/>
          <a:ext cx="0" cy="0"/>
          <a:chOff x="0" y="0"/>
          <a:chExt cx="0" cy="0"/>
        </a:xfrm>
      </p:grpSpPr>
      <p:grpSp>
        <p:nvGrpSpPr>
          <p:cNvPr id="2" name="Group 2"/>
          <p:cNvGrpSpPr/>
          <p:nvPr/>
        </p:nvGrpSpPr>
        <p:grpSpPr>
          <a:xfrm>
            <a:off x="-1537573" y="3938587"/>
            <a:ext cx="18288000" cy="10287000"/>
            <a:chOff x="0" y="0"/>
            <a:chExt cx="24384000" cy="13716000"/>
          </a:xfrm>
        </p:grpSpPr>
        <p:sp>
          <p:nvSpPr>
            <p:cNvPr id="3" name="AutoShape 3"/>
            <p:cNvSpPr/>
            <p:nvPr/>
          </p:nvSpPr>
          <p:spPr>
            <a:xfrm>
              <a:off x="0" y="0"/>
              <a:ext cx="24384000" cy="13716000"/>
            </a:xfrm>
            <a:prstGeom prst="rect">
              <a:avLst/>
            </a:prstGeom>
            <a:solidFill>
              <a:srgbClr val="0B0962">
                <a:alpha val="0"/>
              </a:srgbClr>
            </a:solidFill>
          </p:spPr>
        </p:sp>
      </p:grpSp>
      <p:grpSp>
        <p:nvGrpSpPr>
          <p:cNvPr id="4" name="Group 4"/>
          <p:cNvGrpSpPr/>
          <p:nvPr/>
        </p:nvGrpSpPr>
        <p:grpSpPr>
          <a:xfrm>
            <a:off x="0" y="0"/>
            <a:ext cx="18288000" cy="10287000"/>
            <a:chOff x="0" y="0"/>
            <a:chExt cx="24384000" cy="13716000"/>
          </a:xfrm>
        </p:grpSpPr>
        <p:pic>
          <p:nvPicPr>
            <p:cNvPr id="5" name="Picture 5"/>
            <p:cNvPicPr>
              <a:picLocks noChangeAspect="1"/>
            </p:cNvPicPr>
            <p:nvPr/>
          </p:nvPicPr>
          <p:blipFill>
            <a:blip r:embed="rId2">
              <a:alphaModFix amt="57000"/>
            </a:blip>
            <a:srcRect t="7865" b="7865"/>
            <a:stretch>
              <a:fillRect/>
            </a:stretch>
          </p:blipFill>
          <p:spPr>
            <a:xfrm>
              <a:off x="0" y="0"/>
              <a:ext cx="24384000" cy="13716000"/>
            </a:xfrm>
            <a:prstGeom prst="rect">
              <a:avLst/>
            </a:prstGeom>
          </p:spPr>
        </p:pic>
      </p:grpSp>
      <p:grpSp>
        <p:nvGrpSpPr>
          <p:cNvPr id="6" name="Group 6"/>
          <p:cNvGrpSpPr/>
          <p:nvPr/>
        </p:nvGrpSpPr>
        <p:grpSpPr>
          <a:xfrm>
            <a:off x="-1991638" y="5655097"/>
            <a:ext cx="5172075" cy="5172075"/>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62236"/>
            </a:solidFill>
          </p:spPr>
        </p:sp>
      </p:grpSp>
      <p:sp>
        <p:nvSpPr>
          <p:cNvPr id="8" name="AutoShape 8"/>
          <p:cNvSpPr/>
          <p:nvPr/>
        </p:nvSpPr>
        <p:spPr>
          <a:xfrm rot="2700000">
            <a:off x="17652503" y="4526822"/>
            <a:ext cx="6566893" cy="8260075"/>
          </a:xfrm>
          <a:prstGeom prst="rect">
            <a:avLst/>
          </a:prstGeom>
          <a:solidFill>
            <a:srgbClr val="0B0962"/>
          </a:solidFill>
        </p:spPr>
      </p:sp>
      <p:pic>
        <p:nvPicPr>
          <p:cNvPr id="9" name="Picture 9"/>
          <p:cNvPicPr>
            <a:picLocks noChangeAspect="1"/>
          </p:cNvPicPr>
          <p:nvPr/>
        </p:nvPicPr>
        <p:blipFill>
          <a:blip r:embed="rId3"/>
          <a:srcRect/>
          <a:stretch>
            <a:fillRect/>
          </a:stretch>
        </p:blipFill>
        <p:spPr>
          <a:xfrm>
            <a:off x="1028700" y="1028700"/>
            <a:ext cx="1617423" cy="1116022"/>
          </a:xfrm>
          <a:prstGeom prst="rect">
            <a:avLst/>
          </a:prstGeom>
        </p:spPr>
      </p:pic>
      <p:sp>
        <p:nvSpPr>
          <p:cNvPr id="10" name="AutoShape 10"/>
          <p:cNvSpPr/>
          <p:nvPr/>
        </p:nvSpPr>
        <p:spPr>
          <a:xfrm rot="2700000">
            <a:off x="-1988047" y="-2807428"/>
            <a:ext cx="6566893" cy="8260075"/>
          </a:xfrm>
          <a:prstGeom prst="rect">
            <a:avLst/>
          </a:prstGeom>
          <a:solidFill>
            <a:srgbClr val="0B0962"/>
          </a:solidFill>
        </p:spPr>
      </p:sp>
      <p:grpSp>
        <p:nvGrpSpPr>
          <p:cNvPr id="11" name="Group 11"/>
          <p:cNvGrpSpPr>
            <a:grpSpLocks noChangeAspect="1"/>
          </p:cNvGrpSpPr>
          <p:nvPr/>
        </p:nvGrpSpPr>
        <p:grpSpPr>
          <a:xfrm>
            <a:off x="15693825" y="9082088"/>
            <a:ext cx="2409825" cy="2409825"/>
            <a:chOff x="-2540" y="-2540"/>
            <a:chExt cx="6355080" cy="6355080"/>
          </a:xfrm>
        </p:grpSpPr>
        <p:sp>
          <p:nvSpPr>
            <p:cNvPr id="12" name="Freeform 12"/>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E6397E"/>
            </a:solidFill>
          </p:spPr>
        </p:sp>
      </p:grpSp>
      <p:sp>
        <p:nvSpPr>
          <p:cNvPr id="13" name="TextBox 13"/>
          <p:cNvSpPr txBox="1"/>
          <p:nvPr/>
        </p:nvSpPr>
        <p:spPr>
          <a:xfrm>
            <a:off x="668137" y="811222"/>
            <a:ext cx="16724820" cy="1333500"/>
          </a:xfrm>
          <a:prstGeom prst="rect">
            <a:avLst/>
          </a:prstGeom>
        </p:spPr>
        <p:txBody>
          <a:bodyPr lIns="0" tIns="0" rIns="0" bIns="0" rtlCol="0" anchor="t">
            <a:spAutoFit/>
          </a:bodyPr>
          <a:lstStyle/>
          <a:p>
            <a:pPr algn="ctr">
              <a:lnSpc>
                <a:spcPts val="10560"/>
              </a:lnSpc>
              <a:spcBef>
                <a:spcPct val="0"/>
              </a:spcBef>
            </a:pPr>
            <a:r>
              <a:rPr lang="en-US" sz="8800" spc="-413">
                <a:solidFill>
                  <a:srgbClr val="FFFFFF"/>
                </a:solidFill>
                <a:latin typeface="Montserrat Classic Bold"/>
              </a:rPr>
              <a:t>WE WANT TO MAKE A NOISE!</a:t>
            </a:r>
          </a:p>
        </p:txBody>
      </p:sp>
      <p:sp>
        <p:nvSpPr>
          <p:cNvPr id="14" name="TextBox 14"/>
          <p:cNvSpPr txBox="1"/>
          <p:nvPr/>
        </p:nvSpPr>
        <p:spPr>
          <a:xfrm>
            <a:off x="1584036" y="3176777"/>
            <a:ext cx="15675264" cy="4904066"/>
          </a:xfrm>
          <a:prstGeom prst="rect">
            <a:avLst/>
          </a:prstGeom>
        </p:spPr>
        <p:txBody>
          <a:bodyPr lIns="0" tIns="0" rIns="0" bIns="0" rtlCol="0" anchor="t">
            <a:spAutoFit/>
          </a:bodyPr>
          <a:lstStyle/>
          <a:p>
            <a:pPr>
              <a:lnSpc>
                <a:spcPts val="3954"/>
              </a:lnSpc>
              <a:spcBef>
                <a:spcPct val="0"/>
              </a:spcBef>
            </a:pPr>
            <a:r>
              <a:rPr lang="en-US" sz="3295">
                <a:solidFill>
                  <a:srgbClr val="FFFFFF"/>
                </a:solidFill>
                <a:latin typeface="Montserrat Classic Bold"/>
              </a:rPr>
              <a:t>THE EARLIER YOU ARE ABLE TO UPLOAD YOUR EVENT THE MORE CHANCE WE HAVE TO MARKET YOUR EVENT. </a:t>
            </a:r>
          </a:p>
          <a:p>
            <a:pPr>
              <a:lnSpc>
                <a:spcPts val="3954"/>
              </a:lnSpc>
              <a:spcBef>
                <a:spcPct val="0"/>
              </a:spcBef>
            </a:pPr>
            <a:r>
              <a:rPr lang="en-US" sz="3295">
                <a:solidFill>
                  <a:srgbClr val="FFFFFF"/>
                </a:solidFill>
                <a:latin typeface="Montserrat Classic Bold"/>
              </a:rPr>
              <a:t>WE WILL BE  OFFERING ADVICE ON GETTING MEDIA COVERAGE FOR YOUR EVENTS BUT WE ALSO GET REQUESTS FOR CASE STUDIES SO GET IN THERE EARLY!</a:t>
            </a:r>
          </a:p>
          <a:p>
            <a:pPr>
              <a:lnSpc>
                <a:spcPts val="3954"/>
              </a:lnSpc>
              <a:spcBef>
                <a:spcPct val="0"/>
              </a:spcBef>
            </a:pPr>
            <a:r>
              <a:rPr lang="en-US" sz="3295">
                <a:solidFill>
                  <a:srgbClr val="FFFFFF"/>
                </a:solidFill>
                <a:latin typeface="Montserrat Classic Bold"/>
              </a:rPr>
              <a:t>IF YOU OR YOUR EVENT HAS AN INTERESTING OR NEWSWORTHY ANGLE FOR YOUR CHOSEN FESTIVAL THEN GET IN TOUCH.</a:t>
            </a:r>
          </a:p>
          <a:p>
            <a:pPr>
              <a:lnSpc>
                <a:spcPts val="3954"/>
              </a:lnSpc>
              <a:spcBef>
                <a:spcPct val="0"/>
              </a:spcBef>
            </a:pPr>
            <a:r>
              <a:rPr lang="en-US" sz="3295">
                <a:solidFill>
                  <a:srgbClr val="FFFFFF"/>
                </a:solidFill>
                <a:latin typeface="Montserrat Classic Bold"/>
              </a:rPr>
              <a:t>IF YOU HAVE ANY PRESS CONTACTS LET YOUR FESTIVAL TEAM KNOW.</a:t>
            </a:r>
          </a:p>
          <a:p>
            <a:pPr>
              <a:lnSpc>
                <a:spcPts val="3954"/>
              </a:lnSpc>
              <a:spcBef>
                <a:spcPct val="0"/>
              </a:spcBef>
            </a:pPr>
            <a:r>
              <a:rPr lang="en-US" sz="3295">
                <a:solidFill>
                  <a:srgbClr val="FFFFFF"/>
                </a:solidFill>
                <a:latin typeface="Montserrat Classic Bold"/>
              </a:rPr>
              <a:t>SUPPORT OTHER EVENTS AS MUCH AS POSSIBLE BY SHARING ON SOCIAL MEDIA AND ATTENDING WHERE POSSIBLE.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1DE14"/>
        </a:solidFill>
        <a:effectLst/>
      </p:bgPr>
    </p:bg>
    <p:spTree>
      <p:nvGrpSpPr>
        <p:cNvPr id="1" name=""/>
        <p:cNvGrpSpPr/>
        <p:nvPr/>
      </p:nvGrpSpPr>
      <p:grpSpPr>
        <a:xfrm>
          <a:off x="0" y="0"/>
          <a:ext cx="0" cy="0"/>
          <a:chOff x="0" y="0"/>
          <a:chExt cx="0" cy="0"/>
        </a:xfrm>
      </p:grpSpPr>
      <p:grpSp>
        <p:nvGrpSpPr>
          <p:cNvPr id="2" name="Group 2"/>
          <p:cNvGrpSpPr/>
          <p:nvPr/>
        </p:nvGrpSpPr>
        <p:grpSpPr>
          <a:xfrm>
            <a:off x="0" y="-566281"/>
            <a:ext cx="18288000" cy="10287000"/>
            <a:chOff x="0" y="0"/>
            <a:chExt cx="24384000" cy="13716000"/>
          </a:xfrm>
        </p:grpSpPr>
        <p:pic>
          <p:nvPicPr>
            <p:cNvPr id="3" name="Picture 3"/>
            <p:cNvPicPr>
              <a:picLocks noChangeAspect="1"/>
            </p:cNvPicPr>
            <p:nvPr/>
          </p:nvPicPr>
          <p:blipFill>
            <a:blip r:embed="rId2"/>
            <a:srcRect l="37975" t="28610" r="38487"/>
            <a:stretch>
              <a:fillRect/>
            </a:stretch>
          </p:blipFill>
          <p:spPr>
            <a:xfrm>
              <a:off x="0" y="0"/>
              <a:ext cx="8043333" cy="13716000"/>
            </a:xfrm>
            <a:prstGeom prst="rect">
              <a:avLst/>
            </a:prstGeom>
          </p:spPr>
        </p:pic>
        <p:pic>
          <p:nvPicPr>
            <p:cNvPr id="4" name="Picture 4"/>
            <p:cNvPicPr>
              <a:picLocks noChangeAspect="1"/>
            </p:cNvPicPr>
            <p:nvPr/>
          </p:nvPicPr>
          <p:blipFill>
            <a:blip r:embed="rId3"/>
            <a:srcRect l="39527" t="19405" r="33900"/>
            <a:stretch>
              <a:fillRect/>
            </a:stretch>
          </p:blipFill>
          <p:spPr>
            <a:xfrm>
              <a:off x="8170333" y="0"/>
              <a:ext cx="8043333" cy="13716000"/>
            </a:xfrm>
            <a:prstGeom prst="rect">
              <a:avLst/>
            </a:prstGeom>
          </p:spPr>
        </p:pic>
        <p:pic>
          <p:nvPicPr>
            <p:cNvPr id="5" name="Picture 5"/>
            <p:cNvPicPr>
              <a:picLocks noChangeAspect="1"/>
            </p:cNvPicPr>
            <p:nvPr/>
          </p:nvPicPr>
          <p:blipFill>
            <a:blip r:embed="rId4"/>
            <a:srcRect l="27921" t="23576" r="46881"/>
            <a:stretch>
              <a:fillRect/>
            </a:stretch>
          </p:blipFill>
          <p:spPr>
            <a:xfrm>
              <a:off x="16340667" y="0"/>
              <a:ext cx="8043333" cy="13716000"/>
            </a:xfrm>
            <a:prstGeom prst="rect">
              <a:avLst/>
            </a:prstGeom>
          </p:spPr>
        </p:pic>
      </p:grpSp>
      <p:sp>
        <p:nvSpPr>
          <p:cNvPr id="6" name="AutoShape 6"/>
          <p:cNvSpPr/>
          <p:nvPr/>
        </p:nvSpPr>
        <p:spPr>
          <a:xfrm>
            <a:off x="0" y="8315190"/>
            <a:ext cx="12184468" cy="7922755"/>
          </a:xfrm>
          <a:prstGeom prst="rect">
            <a:avLst/>
          </a:prstGeom>
          <a:solidFill>
            <a:srgbClr val="E6397E"/>
          </a:solidFill>
        </p:spPr>
      </p:sp>
      <p:sp>
        <p:nvSpPr>
          <p:cNvPr id="7" name="AutoShape 7"/>
          <p:cNvSpPr/>
          <p:nvPr/>
        </p:nvSpPr>
        <p:spPr>
          <a:xfrm rot="2700000">
            <a:off x="16281953" y="542333"/>
            <a:ext cx="5031269" cy="3639734"/>
          </a:xfrm>
          <a:prstGeom prst="rect">
            <a:avLst/>
          </a:prstGeom>
          <a:solidFill>
            <a:srgbClr val="0B0962"/>
          </a:solidFill>
        </p:spPr>
      </p:sp>
      <p:grpSp>
        <p:nvGrpSpPr>
          <p:cNvPr id="8" name="Group 8"/>
          <p:cNvGrpSpPr/>
          <p:nvPr/>
        </p:nvGrpSpPr>
        <p:grpSpPr>
          <a:xfrm>
            <a:off x="571500" y="2419537"/>
            <a:ext cx="3091005" cy="3091005"/>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B0962"/>
            </a:solidFill>
          </p:spPr>
        </p:sp>
      </p:grpSp>
      <p:grpSp>
        <p:nvGrpSpPr>
          <p:cNvPr id="10" name="Group 10"/>
          <p:cNvGrpSpPr/>
          <p:nvPr/>
        </p:nvGrpSpPr>
        <p:grpSpPr>
          <a:xfrm>
            <a:off x="16361497" y="-303555"/>
            <a:ext cx="1471755" cy="1471755"/>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6397E"/>
            </a:solidFill>
          </p:spPr>
        </p:sp>
      </p:grpSp>
      <p:grpSp>
        <p:nvGrpSpPr>
          <p:cNvPr id="12" name="Group 12"/>
          <p:cNvGrpSpPr>
            <a:grpSpLocks noChangeAspect="1"/>
          </p:cNvGrpSpPr>
          <p:nvPr/>
        </p:nvGrpSpPr>
        <p:grpSpPr>
          <a:xfrm>
            <a:off x="2540865" y="1616611"/>
            <a:ext cx="1733550" cy="1733550"/>
            <a:chOff x="-2540" y="-2540"/>
            <a:chExt cx="6355080" cy="6355080"/>
          </a:xfrm>
        </p:grpSpPr>
        <p:sp>
          <p:nvSpPr>
            <p:cNvPr id="13" name="Freeform 13"/>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E6397E"/>
            </a:solidFill>
          </p:spPr>
        </p:sp>
      </p:grpSp>
      <p:grpSp>
        <p:nvGrpSpPr>
          <p:cNvPr id="14" name="Group 14"/>
          <p:cNvGrpSpPr>
            <a:grpSpLocks noChangeAspect="1"/>
          </p:cNvGrpSpPr>
          <p:nvPr/>
        </p:nvGrpSpPr>
        <p:grpSpPr>
          <a:xfrm>
            <a:off x="16906875" y="2686507"/>
            <a:ext cx="3781425" cy="3781425"/>
            <a:chOff x="-2540" y="-2540"/>
            <a:chExt cx="6355080" cy="6355080"/>
          </a:xfrm>
        </p:grpSpPr>
        <p:sp>
          <p:nvSpPr>
            <p:cNvPr id="15" name="Freeform 15"/>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E6397E"/>
            </a:solidFill>
          </p:spPr>
        </p:sp>
      </p:grpSp>
      <p:grpSp>
        <p:nvGrpSpPr>
          <p:cNvPr id="16" name="Group 16"/>
          <p:cNvGrpSpPr/>
          <p:nvPr/>
        </p:nvGrpSpPr>
        <p:grpSpPr>
          <a:xfrm>
            <a:off x="1757505" y="4686514"/>
            <a:ext cx="1905000" cy="1905000"/>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36A9E1"/>
            </a:solidFill>
          </p:spPr>
        </p:sp>
      </p:grpSp>
      <p:sp>
        <p:nvSpPr>
          <p:cNvPr id="19" name="TextBox 19"/>
          <p:cNvSpPr txBox="1"/>
          <p:nvPr/>
        </p:nvSpPr>
        <p:spPr>
          <a:xfrm>
            <a:off x="571500" y="8592820"/>
            <a:ext cx="10358641" cy="1254760"/>
          </a:xfrm>
          <a:prstGeom prst="rect">
            <a:avLst/>
          </a:prstGeom>
        </p:spPr>
        <p:txBody>
          <a:bodyPr lIns="0" tIns="0" rIns="0" bIns="0" rtlCol="0" anchor="t">
            <a:spAutoFit/>
          </a:bodyPr>
          <a:lstStyle/>
          <a:p>
            <a:pPr algn="ctr">
              <a:lnSpc>
                <a:spcPts val="5040"/>
              </a:lnSpc>
              <a:spcBef>
                <a:spcPct val="0"/>
              </a:spcBef>
            </a:pPr>
            <a:r>
              <a:rPr lang="en-US" sz="3600">
                <a:solidFill>
                  <a:srgbClr val="FFFFFF"/>
                </a:solidFill>
                <a:latin typeface="Montserrat Classic Bold"/>
              </a:rPr>
              <a:t>WWW.CREATIVITYANDWELLBEING.ORG.UK</a:t>
            </a:r>
          </a:p>
          <a:p>
            <a:pPr algn="ctr">
              <a:lnSpc>
                <a:spcPts val="5040"/>
              </a:lnSpc>
              <a:spcBef>
                <a:spcPct val="0"/>
              </a:spcBef>
            </a:pPr>
            <a:r>
              <a:rPr lang="en-US" sz="3600">
                <a:solidFill>
                  <a:srgbClr val="FFFFFF"/>
                </a:solidFill>
                <a:latin typeface="Montserrat Classic Bold"/>
              </a:rPr>
              <a:t> STILL A WORK IN PROGRESS!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1DE14"/>
        </a:solidFill>
        <a:effectLst/>
      </p:bgPr>
    </p:bg>
    <p:spTree>
      <p:nvGrpSpPr>
        <p:cNvPr id="1" name=""/>
        <p:cNvGrpSpPr/>
        <p:nvPr/>
      </p:nvGrpSpPr>
      <p:grpSpPr>
        <a:xfrm>
          <a:off x="0" y="0"/>
          <a:ext cx="0" cy="0"/>
          <a:chOff x="0" y="0"/>
          <a:chExt cx="0" cy="0"/>
        </a:xfrm>
      </p:grpSpPr>
      <p:sp>
        <p:nvSpPr>
          <p:cNvPr id="2" name="AutoShape 2"/>
          <p:cNvSpPr/>
          <p:nvPr/>
        </p:nvSpPr>
        <p:spPr>
          <a:xfrm rot="2700000">
            <a:off x="-4624741" y="3572245"/>
            <a:ext cx="10392482" cy="7721260"/>
          </a:xfrm>
          <a:prstGeom prst="rect">
            <a:avLst/>
          </a:prstGeom>
          <a:solidFill>
            <a:srgbClr val="E6397E"/>
          </a:solidFill>
        </p:spPr>
      </p:sp>
      <p:sp>
        <p:nvSpPr>
          <p:cNvPr id="3" name="AutoShape 3"/>
          <p:cNvSpPr/>
          <p:nvPr/>
        </p:nvSpPr>
        <p:spPr>
          <a:xfrm rot="2700000">
            <a:off x="16281953" y="542333"/>
            <a:ext cx="5031269" cy="3639734"/>
          </a:xfrm>
          <a:prstGeom prst="rect">
            <a:avLst/>
          </a:prstGeom>
          <a:solidFill>
            <a:srgbClr val="0B0962"/>
          </a:solidFill>
        </p:spPr>
      </p:sp>
      <p:grpSp>
        <p:nvGrpSpPr>
          <p:cNvPr id="4" name="Group 4"/>
          <p:cNvGrpSpPr/>
          <p:nvPr/>
        </p:nvGrpSpPr>
        <p:grpSpPr>
          <a:xfrm>
            <a:off x="161925" y="1028700"/>
            <a:ext cx="3091005" cy="3091005"/>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B0962"/>
            </a:solidFill>
          </p:spPr>
        </p:sp>
      </p:grpSp>
      <p:grpSp>
        <p:nvGrpSpPr>
          <p:cNvPr id="6" name="Group 6"/>
          <p:cNvGrpSpPr/>
          <p:nvPr/>
        </p:nvGrpSpPr>
        <p:grpSpPr>
          <a:xfrm>
            <a:off x="16361497" y="-303555"/>
            <a:ext cx="1471755" cy="1471755"/>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6397E"/>
            </a:solidFill>
          </p:spPr>
        </p:sp>
      </p:grpSp>
      <p:grpSp>
        <p:nvGrpSpPr>
          <p:cNvPr id="8" name="Group 8"/>
          <p:cNvGrpSpPr>
            <a:grpSpLocks noChangeAspect="1"/>
          </p:cNvGrpSpPr>
          <p:nvPr/>
        </p:nvGrpSpPr>
        <p:grpSpPr>
          <a:xfrm>
            <a:off x="161925" y="1552762"/>
            <a:ext cx="1733550" cy="1733550"/>
            <a:chOff x="-2540" y="-2540"/>
            <a:chExt cx="6355080" cy="6355080"/>
          </a:xfrm>
        </p:grpSpPr>
        <p:sp>
          <p:nvSpPr>
            <p:cNvPr id="9" name="Freeform 9"/>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E6397E"/>
            </a:solidFill>
          </p:spPr>
        </p:sp>
      </p:grpSp>
      <p:grpSp>
        <p:nvGrpSpPr>
          <p:cNvPr id="10" name="Group 10"/>
          <p:cNvGrpSpPr>
            <a:grpSpLocks noChangeAspect="1"/>
          </p:cNvGrpSpPr>
          <p:nvPr/>
        </p:nvGrpSpPr>
        <p:grpSpPr>
          <a:xfrm>
            <a:off x="16906875" y="2686507"/>
            <a:ext cx="3781425" cy="3781425"/>
            <a:chOff x="-2540" y="-2540"/>
            <a:chExt cx="6355080" cy="6355080"/>
          </a:xfrm>
        </p:grpSpPr>
        <p:sp>
          <p:nvSpPr>
            <p:cNvPr id="11" name="Freeform 11"/>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E6397E"/>
            </a:solidFill>
          </p:spPr>
        </p:sp>
      </p:grpSp>
      <p:sp>
        <p:nvSpPr>
          <p:cNvPr id="12" name="TextBox 12"/>
          <p:cNvSpPr txBox="1"/>
          <p:nvPr/>
        </p:nvSpPr>
        <p:spPr>
          <a:xfrm>
            <a:off x="10839250" y="4345784"/>
            <a:ext cx="4762900" cy="528394"/>
          </a:xfrm>
          <a:prstGeom prst="rect">
            <a:avLst/>
          </a:prstGeom>
        </p:spPr>
        <p:txBody>
          <a:bodyPr lIns="0" tIns="0" rIns="0" bIns="0" rtlCol="0" anchor="t">
            <a:spAutoFit/>
          </a:bodyPr>
          <a:lstStyle/>
          <a:p>
            <a:pPr>
              <a:lnSpc>
                <a:spcPts val="4479"/>
              </a:lnSpc>
            </a:pPr>
            <a:endParaRPr/>
          </a:p>
        </p:txBody>
      </p:sp>
      <p:pic>
        <p:nvPicPr>
          <p:cNvPr id="13" name="Picture 13"/>
          <p:cNvPicPr>
            <a:picLocks noChangeAspect="1"/>
          </p:cNvPicPr>
          <p:nvPr/>
        </p:nvPicPr>
        <p:blipFill>
          <a:blip r:embed="rId2"/>
          <a:srcRect/>
          <a:stretch>
            <a:fillRect/>
          </a:stretch>
        </p:blipFill>
        <p:spPr>
          <a:xfrm>
            <a:off x="8858264" y="1834772"/>
            <a:ext cx="800757" cy="648613"/>
          </a:xfrm>
          <a:prstGeom prst="rect">
            <a:avLst/>
          </a:prstGeom>
        </p:spPr>
      </p:pic>
      <p:pic>
        <p:nvPicPr>
          <p:cNvPr id="15" name="Picture 15"/>
          <p:cNvPicPr>
            <a:picLocks noChangeAspect="1"/>
          </p:cNvPicPr>
          <p:nvPr/>
        </p:nvPicPr>
        <p:blipFill>
          <a:blip r:embed="rId3"/>
          <a:srcRect/>
          <a:stretch>
            <a:fillRect/>
          </a:stretch>
        </p:blipFill>
        <p:spPr>
          <a:xfrm>
            <a:off x="8858264" y="7467814"/>
            <a:ext cx="913972" cy="913972"/>
          </a:xfrm>
          <a:prstGeom prst="rect">
            <a:avLst/>
          </a:prstGeom>
        </p:spPr>
      </p:pic>
      <p:sp>
        <p:nvSpPr>
          <p:cNvPr id="16" name="TextBox 16"/>
          <p:cNvSpPr txBox="1"/>
          <p:nvPr/>
        </p:nvSpPr>
        <p:spPr>
          <a:xfrm>
            <a:off x="1895475" y="825579"/>
            <a:ext cx="6250285" cy="2667000"/>
          </a:xfrm>
          <a:prstGeom prst="rect">
            <a:avLst/>
          </a:prstGeom>
        </p:spPr>
        <p:txBody>
          <a:bodyPr lIns="0" tIns="0" rIns="0" bIns="0" rtlCol="0" anchor="t">
            <a:spAutoFit/>
          </a:bodyPr>
          <a:lstStyle/>
          <a:p>
            <a:pPr algn="ctr">
              <a:lnSpc>
                <a:spcPts val="10559"/>
              </a:lnSpc>
              <a:spcBef>
                <a:spcPct val="0"/>
              </a:spcBef>
            </a:pPr>
            <a:r>
              <a:rPr lang="en-US" sz="8800">
                <a:solidFill>
                  <a:srgbClr val="36A9E1"/>
                </a:solidFill>
                <a:latin typeface="Montserrat Classic Bold"/>
              </a:rPr>
              <a:t>WEBSITES </a:t>
            </a:r>
          </a:p>
          <a:p>
            <a:pPr algn="ctr">
              <a:lnSpc>
                <a:spcPts val="10560"/>
              </a:lnSpc>
              <a:spcBef>
                <a:spcPct val="0"/>
              </a:spcBef>
            </a:pPr>
            <a:endParaRPr lang="en-US" sz="8800">
              <a:solidFill>
                <a:srgbClr val="36A9E1"/>
              </a:solidFill>
              <a:latin typeface="Montserrat Classic Bold"/>
            </a:endParaRPr>
          </a:p>
        </p:txBody>
      </p:sp>
      <p:sp>
        <p:nvSpPr>
          <p:cNvPr id="17" name="TextBox 17"/>
          <p:cNvSpPr txBox="1"/>
          <p:nvPr/>
        </p:nvSpPr>
        <p:spPr>
          <a:xfrm>
            <a:off x="0" y="4256111"/>
            <a:ext cx="17357926" cy="1231106"/>
          </a:xfrm>
          <a:prstGeom prst="rect">
            <a:avLst/>
          </a:prstGeom>
        </p:spPr>
        <p:txBody>
          <a:bodyPr wrap="square" lIns="0" tIns="0" rIns="0" bIns="0" rtlCol="0" anchor="t">
            <a:spAutoFit/>
          </a:bodyPr>
          <a:lstStyle/>
          <a:p>
            <a:pPr algn="ctr">
              <a:lnSpc>
                <a:spcPts val="9600"/>
              </a:lnSpc>
              <a:spcBef>
                <a:spcPct val="0"/>
              </a:spcBef>
            </a:pPr>
            <a:r>
              <a:rPr lang="en-US" sz="8000" dirty="0">
                <a:solidFill>
                  <a:srgbClr val="FFFFFF"/>
                </a:solidFill>
                <a:latin typeface="Montserrat Classic Bold"/>
              </a:rPr>
              <a:t>WWW.AGEOFCREATIVITY.CO.UK</a:t>
            </a:r>
          </a:p>
        </p:txBody>
      </p:sp>
      <p:sp>
        <p:nvSpPr>
          <p:cNvPr id="18" name="TextBox 18"/>
          <p:cNvSpPr txBox="1"/>
          <p:nvPr/>
        </p:nvSpPr>
        <p:spPr>
          <a:xfrm>
            <a:off x="-540214" y="5849865"/>
            <a:ext cx="16723189" cy="1226608"/>
          </a:xfrm>
          <a:prstGeom prst="rect">
            <a:avLst/>
          </a:prstGeom>
        </p:spPr>
        <p:txBody>
          <a:bodyPr lIns="0" tIns="0" rIns="0" bIns="0" rtlCol="0" anchor="t">
            <a:spAutoFit/>
          </a:bodyPr>
          <a:lstStyle/>
          <a:p>
            <a:pPr algn="ctr">
              <a:lnSpc>
                <a:spcPts val="9600"/>
              </a:lnSpc>
              <a:spcBef>
                <a:spcPct val="0"/>
              </a:spcBef>
            </a:pPr>
            <a:r>
              <a:rPr lang="en-US" sz="8000">
                <a:solidFill>
                  <a:srgbClr val="FFFFFF"/>
                </a:solidFill>
                <a:latin typeface="Montserrat Classic Bold"/>
              </a:rPr>
              <a:t>WWW.GETCREATIVEUK.COM</a:t>
            </a:r>
          </a:p>
        </p:txBody>
      </p:sp>
      <p:sp>
        <p:nvSpPr>
          <p:cNvPr id="19" name="TextBox 19"/>
          <p:cNvSpPr txBox="1"/>
          <p:nvPr/>
        </p:nvSpPr>
        <p:spPr>
          <a:xfrm>
            <a:off x="0" y="7696414"/>
            <a:ext cx="18440400" cy="985943"/>
          </a:xfrm>
          <a:prstGeom prst="rect">
            <a:avLst/>
          </a:prstGeom>
        </p:spPr>
        <p:txBody>
          <a:bodyPr lIns="0" tIns="0" rIns="0" bIns="0" rtlCol="0" anchor="t">
            <a:spAutoFit/>
          </a:bodyPr>
          <a:lstStyle/>
          <a:p>
            <a:pPr algn="ctr">
              <a:lnSpc>
                <a:spcPts val="7120"/>
              </a:lnSpc>
            </a:pPr>
            <a:r>
              <a:rPr lang="en-US" sz="8000" spc="-344">
                <a:solidFill>
                  <a:srgbClr val="FFFFFF"/>
                </a:solidFill>
                <a:latin typeface="Montserrat Classic Bold"/>
              </a:rPr>
              <a:t>CREATIVITYANDWELLBEING.ORG.UK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8390352" y="-1595713"/>
            <a:ext cx="11216163" cy="7935435"/>
          </a:xfrm>
          <a:prstGeom prst="rect">
            <a:avLst/>
          </a:prstGeom>
        </p:spPr>
      </p:pic>
      <p:grpSp>
        <p:nvGrpSpPr>
          <p:cNvPr id="3" name="Group 3"/>
          <p:cNvGrpSpPr/>
          <p:nvPr/>
        </p:nvGrpSpPr>
        <p:grpSpPr>
          <a:xfrm>
            <a:off x="-205096" y="5525534"/>
            <a:ext cx="10273315" cy="8229600"/>
            <a:chOff x="0" y="0"/>
            <a:chExt cx="2389180" cy="1913890"/>
          </a:xfrm>
        </p:grpSpPr>
        <p:sp>
          <p:nvSpPr>
            <p:cNvPr id="4" name="Freeform 4"/>
            <p:cNvSpPr/>
            <p:nvPr/>
          </p:nvSpPr>
          <p:spPr>
            <a:xfrm>
              <a:off x="0" y="0"/>
              <a:ext cx="2389180" cy="1913890"/>
            </a:xfrm>
            <a:custGeom>
              <a:avLst/>
              <a:gdLst/>
              <a:ahLst/>
              <a:cxnLst/>
              <a:rect l="l" t="t" r="r" b="b"/>
              <a:pathLst>
                <a:path w="2389180" h="1913890">
                  <a:moveTo>
                    <a:pt x="0" y="0"/>
                  </a:moveTo>
                  <a:lnTo>
                    <a:pt x="2389180" y="0"/>
                  </a:lnTo>
                  <a:lnTo>
                    <a:pt x="2389180" y="1913890"/>
                  </a:lnTo>
                  <a:lnTo>
                    <a:pt x="0" y="1913890"/>
                  </a:lnTo>
                  <a:close/>
                </a:path>
              </a:pathLst>
            </a:custGeom>
            <a:solidFill>
              <a:srgbClr val="0B0962"/>
            </a:solidFill>
          </p:spPr>
        </p:sp>
      </p:grpSp>
      <p:pic>
        <p:nvPicPr>
          <p:cNvPr id="5" name="Picture 5"/>
          <p:cNvPicPr>
            <a:picLocks noChangeAspect="1"/>
          </p:cNvPicPr>
          <p:nvPr/>
        </p:nvPicPr>
        <p:blipFill>
          <a:blip r:embed="rId3"/>
          <a:srcRect l="8929" t="3237" b="3237"/>
          <a:stretch>
            <a:fillRect/>
          </a:stretch>
        </p:blipFill>
        <p:spPr>
          <a:xfrm>
            <a:off x="10390724" y="5882347"/>
            <a:ext cx="7897276" cy="3244095"/>
          </a:xfrm>
          <a:prstGeom prst="rect">
            <a:avLst/>
          </a:prstGeom>
        </p:spPr>
      </p:pic>
      <p:pic>
        <p:nvPicPr>
          <p:cNvPr id="6" name="Picture 6"/>
          <p:cNvPicPr>
            <a:picLocks noChangeAspect="1"/>
          </p:cNvPicPr>
          <p:nvPr/>
        </p:nvPicPr>
        <p:blipFill>
          <a:blip r:embed="rId4"/>
          <a:srcRect/>
          <a:stretch>
            <a:fillRect/>
          </a:stretch>
        </p:blipFill>
        <p:spPr>
          <a:xfrm>
            <a:off x="1609525" y="-14903"/>
            <a:ext cx="7258255" cy="4354953"/>
          </a:xfrm>
          <a:prstGeom prst="rect">
            <a:avLst/>
          </a:prstGeom>
        </p:spPr>
      </p:pic>
      <p:sp>
        <p:nvSpPr>
          <p:cNvPr id="7" name="AutoShape 7"/>
          <p:cNvSpPr/>
          <p:nvPr/>
        </p:nvSpPr>
        <p:spPr>
          <a:xfrm rot="2700000">
            <a:off x="-3435513" y="-635480"/>
            <a:ext cx="4020990" cy="5552528"/>
          </a:xfrm>
          <a:prstGeom prst="rect">
            <a:avLst/>
          </a:prstGeom>
          <a:solidFill>
            <a:srgbClr val="E1DE14"/>
          </a:solidFill>
        </p:spPr>
      </p:sp>
      <p:grpSp>
        <p:nvGrpSpPr>
          <p:cNvPr id="8" name="Group 8"/>
          <p:cNvGrpSpPr>
            <a:grpSpLocks noChangeAspect="1"/>
          </p:cNvGrpSpPr>
          <p:nvPr/>
        </p:nvGrpSpPr>
        <p:grpSpPr>
          <a:xfrm>
            <a:off x="23909" y="3596347"/>
            <a:ext cx="2286000" cy="2286000"/>
            <a:chOff x="-2540" y="-2540"/>
            <a:chExt cx="6355080" cy="6355080"/>
          </a:xfrm>
        </p:grpSpPr>
        <p:sp>
          <p:nvSpPr>
            <p:cNvPr id="9" name="Freeform 9"/>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E62236"/>
            </a:solidFill>
          </p:spPr>
        </p:sp>
      </p:grpSp>
      <p:grpSp>
        <p:nvGrpSpPr>
          <p:cNvPr id="10" name="Group 10"/>
          <p:cNvGrpSpPr/>
          <p:nvPr/>
        </p:nvGrpSpPr>
        <p:grpSpPr>
          <a:xfrm>
            <a:off x="-965600" y="6829971"/>
            <a:ext cx="2132509" cy="2132509"/>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62236"/>
            </a:solidFill>
          </p:spPr>
        </p:sp>
      </p:grpSp>
      <p:grpSp>
        <p:nvGrpSpPr>
          <p:cNvPr id="12" name="Group 12"/>
          <p:cNvGrpSpPr>
            <a:grpSpLocks noChangeAspect="1"/>
          </p:cNvGrpSpPr>
          <p:nvPr/>
        </p:nvGrpSpPr>
        <p:grpSpPr>
          <a:xfrm>
            <a:off x="100654" y="6339722"/>
            <a:ext cx="1282122" cy="1282122"/>
            <a:chOff x="-2540" y="-2540"/>
            <a:chExt cx="6355080" cy="6355080"/>
          </a:xfrm>
        </p:grpSpPr>
        <p:sp>
          <p:nvSpPr>
            <p:cNvPr id="13" name="Freeform 13"/>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E1DE14"/>
            </a:solidFill>
          </p:spPr>
        </p:sp>
      </p:grpSp>
      <p:grpSp>
        <p:nvGrpSpPr>
          <p:cNvPr id="14" name="Group 14"/>
          <p:cNvGrpSpPr/>
          <p:nvPr/>
        </p:nvGrpSpPr>
        <p:grpSpPr>
          <a:xfrm>
            <a:off x="17009197" y="1762642"/>
            <a:ext cx="2976705" cy="2976705"/>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1DE14"/>
            </a:solidFill>
          </p:spPr>
        </p:sp>
      </p:grpSp>
      <p:sp>
        <p:nvSpPr>
          <p:cNvPr id="16" name="AutoShape 16"/>
          <p:cNvSpPr/>
          <p:nvPr/>
        </p:nvSpPr>
        <p:spPr>
          <a:xfrm rot="2700000">
            <a:off x="16996691" y="-2246119"/>
            <a:ext cx="4303869" cy="3356856"/>
          </a:xfrm>
          <a:prstGeom prst="rect">
            <a:avLst/>
          </a:prstGeom>
          <a:solidFill>
            <a:srgbClr val="E6397E"/>
          </a:solidFill>
        </p:spPr>
      </p:sp>
      <p:grpSp>
        <p:nvGrpSpPr>
          <p:cNvPr id="17" name="Group 17"/>
          <p:cNvGrpSpPr/>
          <p:nvPr/>
        </p:nvGrpSpPr>
        <p:grpSpPr>
          <a:xfrm>
            <a:off x="16583425" y="8858250"/>
            <a:ext cx="1238250" cy="1238250"/>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1DE14"/>
            </a:solidFill>
          </p:spPr>
        </p:sp>
      </p:grpSp>
      <p:grpSp>
        <p:nvGrpSpPr>
          <p:cNvPr id="19" name="Group 19"/>
          <p:cNvGrpSpPr>
            <a:grpSpLocks noChangeAspect="1"/>
          </p:cNvGrpSpPr>
          <p:nvPr/>
        </p:nvGrpSpPr>
        <p:grpSpPr>
          <a:xfrm>
            <a:off x="16440150" y="6633547"/>
            <a:ext cx="3162300" cy="3162300"/>
            <a:chOff x="-2540" y="-2540"/>
            <a:chExt cx="6355080" cy="6355080"/>
          </a:xfrm>
        </p:grpSpPr>
        <p:sp>
          <p:nvSpPr>
            <p:cNvPr id="20" name="Freeform 20"/>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E6397E"/>
            </a:solidFill>
          </p:spPr>
        </p:sp>
      </p:grpSp>
      <p:grpSp>
        <p:nvGrpSpPr>
          <p:cNvPr id="21" name="Group 21"/>
          <p:cNvGrpSpPr/>
          <p:nvPr/>
        </p:nvGrpSpPr>
        <p:grpSpPr>
          <a:xfrm>
            <a:off x="1304628" y="6591300"/>
            <a:ext cx="7868050" cy="2789515"/>
            <a:chOff x="0" y="0"/>
            <a:chExt cx="10490733" cy="3719354"/>
          </a:xfrm>
        </p:grpSpPr>
        <p:sp>
          <p:nvSpPr>
            <p:cNvPr id="22" name="TextBox 22"/>
            <p:cNvSpPr txBox="1"/>
            <p:nvPr/>
          </p:nvSpPr>
          <p:spPr>
            <a:xfrm>
              <a:off x="0" y="-9525"/>
              <a:ext cx="10490733" cy="723900"/>
            </a:xfrm>
            <a:prstGeom prst="rect">
              <a:avLst/>
            </a:prstGeom>
          </p:spPr>
          <p:txBody>
            <a:bodyPr lIns="0" tIns="0" rIns="0" bIns="0" rtlCol="0" anchor="t">
              <a:spAutoFit/>
            </a:bodyPr>
            <a:lstStyle/>
            <a:p>
              <a:pPr algn="ctr">
                <a:lnSpc>
                  <a:spcPts val="4320"/>
                </a:lnSpc>
              </a:pPr>
              <a:r>
                <a:rPr lang="en-US" sz="3600">
                  <a:solidFill>
                    <a:srgbClr val="36A9E1"/>
                  </a:solidFill>
                  <a:latin typeface="Montserrat Classic Bold"/>
                </a:rPr>
                <a:t>MAY IS CREATIVITY MONTH!</a:t>
              </a:r>
            </a:p>
          </p:txBody>
        </p:sp>
        <p:sp>
          <p:nvSpPr>
            <p:cNvPr id="23" name="TextBox 23"/>
            <p:cNvSpPr txBox="1"/>
            <p:nvPr/>
          </p:nvSpPr>
          <p:spPr>
            <a:xfrm>
              <a:off x="0" y="1017191"/>
              <a:ext cx="10490733" cy="2702163"/>
            </a:xfrm>
            <a:prstGeom prst="rect">
              <a:avLst/>
            </a:prstGeom>
          </p:spPr>
          <p:txBody>
            <a:bodyPr lIns="0" tIns="0" rIns="0" bIns="0" rtlCol="0" anchor="t">
              <a:spAutoFit/>
            </a:bodyPr>
            <a:lstStyle/>
            <a:p>
              <a:pPr algn="ctr">
                <a:lnSpc>
                  <a:spcPts val="4200"/>
                </a:lnSpc>
              </a:pPr>
              <a:r>
                <a:rPr lang="en-US" sz="2800" spc="28">
                  <a:solidFill>
                    <a:srgbClr val="36A9E1"/>
                  </a:solidFill>
                  <a:latin typeface="Montserrat Light"/>
                </a:rPr>
                <a:t>The Collaborative partnership of Creative Festivals aims to turn May 2020 into a month of creativity and culture with three festivals working closely together. </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6A9E1"/>
        </a:solidFill>
        <a:effectLst/>
      </p:bgPr>
    </p:bg>
    <p:spTree>
      <p:nvGrpSpPr>
        <p:cNvPr id="1" name=""/>
        <p:cNvGrpSpPr/>
        <p:nvPr/>
      </p:nvGrpSpPr>
      <p:grpSpPr>
        <a:xfrm>
          <a:off x="0" y="0"/>
          <a:ext cx="0" cy="0"/>
          <a:chOff x="0" y="0"/>
          <a:chExt cx="0" cy="0"/>
        </a:xfrm>
      </p:grpSpPr>
      <p:sp>
        <p:nvSpPr>
          <p:cNvPr id="2" name="AutoShape 2"/>
          <p:cNvSpPr/>
          <p:nvPr/>
        </p:nvSpPr>
        <p:spPr>
          <a:xfrm rot="2700000">
            <a:off x="-974127" y="8256934"/>
            <a:ext cx="4856154" cy="3370326"/>
          </a:xfrm>
          <a:prstGeom prst="rect">
            <a:avLst/>
          </a:prstGeom>
          <a:solidFill>
            <a:srgbClr val="E6397E"/>
          </a:solidFill>
        </p:spPr>
      </p:sp>
      <p:grpSp>
        <p:nvGrpSpPr>
          <p:cNvPr id="3" name="Group 3"/>
          <p:cNvGrpSpPr>
            <a:grpSpLocks noChangeAspect="1"/>
          </p:cNvGrpSpPr>
          <p:nvPr/>
        </p:nvGrpSpPr>
        <p:grpSpPr>
          <a:xfrm>
            <a:off x="-1347788" y="6057900"/>
            <a:ext cx="3200400" cy="3200400"/>
            <a:chOff x="-2540" y="-2540"/>
            <a:chExt cx="6355080" cy="6355080"/>
          </a:xfrm>
        </p:grpSpPr>
        <p:sp>
          <p:nvSpPr>
            <p:cNvPr id="4" name="Freeform 4"/>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E1DE14"/>
            </a:solidFill>
          </p:spPr>
        </p:sp>
      </p:grpSp>
      <p:grpSp>
        <p:nvGrpSpPr>
          <p:cNvPr id="5" name="Group 5"/>
          <p:cNvGrpSpPr/>
          <p:nvPr/>
        </p:nvGrpSpPr>
        <p:grpSpPr>
          <a:xfrm>
            <a:off x="14728360" y="5209417"/>
            <a:ext cx="5919930" cy="5919930"/>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1DE14"/>
            </a:solidFill>
          </p:spPr>
        </p:sp>
      </p:grpSp>
      <p:sp>
        <p:nvSpPr>
          <p:cNvPr id="7" name="AutoShape 7"/>
          <p:cNvSpPr/>
          <p:nvPr/>
        </p:nvSpPr>
        <p:spPr>
          <a:xfrm rot="2700000">
            <a:off x="10408502" y="-2113996"/>
            <a:ext cx="10863946" cy="5875817"/>
          </a:xfrm>
          <a:prstGeom prst="rect">
            <a:avLst/>
          </a:prstGeom>
          <a:solidFill>
            <a:srgbClr val="E62236"/>
          </a:solidFill>
        </p:spPr>
      </p:sp>
      <p:grpSp>
        <p:nvGrpSpPr>
          <p:cNvPr id="8" name="Group 8"/>
          <p:cNvGrpSpPr>
            <a:grpSpLocks noChangeAspect="1"/>
          </p:cNvGrpSpPr>
          <p:nvPr/>
        </p:nvGrpSpPr>
        <p:grpSpPr>
          <a:xfrm>
            <a:off x="10811275" y="3305175"/>
            <a:ext cx="3676650" cy="3676650"/>
            <a:chOff x="-2540" y="-2540"/>
            <a:chExt cx="6355080" cy="6355080"/>
          </a:xfrm>
        </p:grpSpPr>
        <p:sp>
          <p:nvSpPr>
            <p:cNvPr id="9" name="Freeform 9"/>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E1DE14"/>
            </a:solidFill>
          </p:spPr>
        </p:sp>
      </p:grpSp>
      <p:sp>
        <p:nvSpPr>
          <p:cNvPr id="10" name="AutoShape 10"/>
          <p:cNvSpPr/>
          <p:nvPr/>
        </p:nvSpPr>
        <p:spPr>
          <a:xfrm>
            <a:off x="457200" y="-266700"/>
            <a:ext cx="190500" cy="8229600"/>
          </a:xfrm>
          <a:prstGeom prst="rect">
            <a:avLst/>
          </a:prstGeom>
          <a:solidFill>
            <a:srgbClr val="E1DE14"/>
          </a:solidFill>
        </p:spPr>
      </p:sp>
      <p:grpSp>
        <p:nvGrpSpPr>
          <p:cNvPr id="11" name="Group 11"/>
          <p:cNvGrpSpPr>
            <a:grpSpLocks noChangeAspect="1"/>
          </p:cNvGrpSpPr>
          <p:nvPr/>
        </p:nvGrpSpPr>
        <p:grpSpPr>
          <a:xfrm>
            <a:off x="-936575" y="-495300"/>
            <a:ext cx="18624900" cy="11987554"/>
            <a:chOff x="0" y="0"/>
            <a:chExt cx="5513070" cy="3548380"/>
          </a:xfrm>
        </p:grpSpPr>
        <p:sp>
          <p:nvSpPr>
            <p:cNvPr id="12" name="Freeform 12"/>
            <p:cNvSpPr/>
            <p:nvPr/>
          </p:nvSpPr>
          <p:spPr>
            <a:xfrm>
              <a:off x="-2540" y="-15240"/>
              <a:ext cx="5515610" cy="3563620"/>
            </a:xfrm>
            <a:custGeom>
              <a:avLst/>
              <a:gdLst/>
              <a:ahLst/>
              <a:cxnLst/>
              <a:rect l="l" t="t" r="r" b="b"/>
              <a:pathLst>
                <a:path w="5515610" h="356362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solidFill>
              <a:srgbClr val="0B0962"/>
            </a:solidFill>
          </p:spPr>
        </p:sp>
      </p:grpSp>
      <p:sp>
        <p:nvSpPr>
          <p:cNvPr id="13" name="TextBox 13"/>
          <p:cNvSpPr txBox="1"/>
          <p:nvPr/>
        </p:nvSpPr>
        <p:spPr>
          <a:xfrm>
            <a:off x="832963" y="652316"/>
            <a:ext cx="9978312" cy="598535"/>
          </a:xfrm>
          <a:prstGeom prst="rect">
            <a:avLst/>
          </a:prstGeom>
        </p:spPr>
        <p:txBody>
          <a:bodyPr lIns="0" tIns="0" rIns="0" bIns="0" rtlCol="0" anchor="t">
            <a:spAutoFit/>
          </a:bodyPr>
          <a:lstStyle/>
          <a:p>
            <a:pPr algn="ctr">
              <a:lnSpc>
                <a:spcPts val="4491"/>
              </a:lnSpc>
              <a:spcBef>
                <a:spcPct val="0"/>
              </a:spcBef>
            </a:pPr>
            <a:r>
              <a:rPr lang="en-US" sz="4491" spc="-44">
                <a:solidFill>
                  <a:srgbClr val="FFFFFF"/>
                </a:solidFill>
                <a:latin typeface="Montserrat Classic Bold"/>
              </a:rPr>
              <a:t>CREATIVE FESTIVALS MAY 2020 </a:t>
            </a:r>
          </a:p>
        </p:txBody>
      </p:sp>
      <p:sp>
        <p:nvSpPr>
          <p:cNvPr id="14" name="TextBox 14"/>
          <p:cNvSpPr txBox="1"/>
          <p:nvPr/>
        </p:nvSpPr>
        <p:spPr>
          <a:xfrm>
            <a:off x="3251225" y="2560378"/>
            <a:ext cx="10827049" cy="6565900"/>
          </a:xfrm>
          <a:prstGeom prst="rect">
            <a:avLst/>
          </a:prstGeom>
        </p:spPr>
        <p:txBody>
          <a:bodyPr lIns="0" tIns="0" rIns="0" bIns="0" rtlCol="0" anchor="t">
            <a:spAutoFit/>
          </a:bodyPr>
          <a:lstStyle/>
          <a:p>
            <a:pPr>
              <a:lnSpc>
                <a:spcPts val="3175"/>
              </a:lnSpc>
              <a:spcBef>
                <a:spcPct val="0"/>
              </a:spcBef>
            </a:pPr>
            <a:r>
              <a:rPr lang="en-US" sz="3175" spc="-31" dirty="0">
                <a:solidFill>
                  <a:srgbClr val="FFFFFF"/>
                </a:solidFill>
                <a:latin typeface="Montserrat Classic Bold"/>
              </a:rPr>
              <a:t>We are working together so that we can make more of a noise about creativity as a collective voice</a:t>
            </a:r>
          </a:p>
          <a:p>
            <a:pPr>
              <a:lnSpc>
                <a:spcPts val="3175"/>
              </a:lnSpc>
              <a:spcBef>
                <a:spcPct val="0"/>
              </a:spcBef>
            </a:pPr>
            <a:r>
              <a:rPr lang="en-US" sz="3175" spc="-31" dirty="0">
                <a:solidFill>
                  <a:srgbClr val="FFFFFF"/>
                </a:solidFill>
                <a:latin typeface="Montserrat Classic Bold"/>
              </a:rPr>
              <a:t> </a:t>
            </a:r>
          </a:p>
          <a:p>
            <a:pPr>
              <a:lnSpc>
                <a:spcPts val="3175"/>
              </a:lnSpc>
              <a:spcBef>
                <a:spcPct val="0"/>
              </a:spcBef>
            </a:pPr>
            <a:r>
              <a:rPr lang="en-US" sz="3175" spc="-31" dirty="0">
                <a:solidFill>
                  <a:srgbClr val="FFFFFF"/>
                </a:solidFill>
                <a:latin typeface="Montserrat Classic Bold"/>
              </a:rPr>
              <a:t>We </a:t>
            </a:r>
            <a:r>
              <a:rPr lang="en-US" sz="3175" spc="-31" dirty="0" err="1">
                <a:solidFill>
                  <a:srgbClr val="FFFFFF"/>
                </a:solidFill>
                <a:latin typeface="Montserrat Classic Bold"/>
              </a:rPr>
              <a:t>recognised</a:t>
            </a:r>
            <a:r>
              <a:rPr lang="en-US" sz="3175" spc="-31" dirty="0">
                <a:solidFill>
                  <a:srgbClr val="FFFFFF"/>
                </a:solidFill>
                <a:latin typeface="Montserrat Classic Bold"/>
              </a:rPr>
              <a:t> an overlap and common aims and decided to work together</a:t>
            </a:r>
          </a:p>
          <a:p>
            <a:pPr>
              <a:lnSpc>
                <a:spcPts val="3175"/>
              </a:lnSpc>
              <a:spcBef>
                <a:spcPct val="0"/>
              </a:spcBef>
            </a:pPr>
            <a:endParaRPr lang="en-US" sz="3175" spc="-31" dirty="0">
              <a:solidFill>
                <a:srgbClr val="FFFFFF"/>
              </a:solidFill>
              <a:latin typeface="Montserrat Classic Bold"/>
            </a:endParaRPr>
          </a:p>
          <a:p>
            <a:pPr>
              <a:lnSpc>
                <a:spcPts val="3175"/>
              </a:lnSpc>
              <a:spcBef>
                <a:spcPct val="0"/>
              </a:spcBef>
            </a:pPr>
            <a:r>
              <a:rPr lang="en-US" sz="3175" spc="-31" dirty="0">
                <a:solidFill>
                  <a:srgbClr val="FFFFFF"/>
                </a:solidFill>
                <a:latin typeface="Montserrat Classic Bold"/>
              </a:rPr>
              <a:t>We are running a series of events across the country, like this one, as a collective. Which wouldn't be possible if we weren't working together </a:t>
            </a:r>
          </a:p>
          <a:p>
            <a:pPr>
              <a:lnSpc>
                <a:spcPts val="3175"/>
              </a:lnSpc>
              <a:spcBef>
                <a:spcPct val="0"/>
              </a:spcBef>
            </a:pPr>
            <a:endParaRPr lang="en-US" sz="3175" spc="-31" dirty="0">
              <a:solidFill>
                <a:srgbClr val="FFFFFF"/>
              </a:solidFill>
              <a:latin typeface="Montserrat Classic Bold"/>
            </a:endParaRPr>
          </a:p>
          <a:p>
            <a:pPr>
              <a:lnSpc>
                <a:spcPts val="3175"/>
              </a:lnSpc>
              <a:spcBef>
                <a:spcPct val="0"/>
              </a:spcBef>
            </a:pPr>
            <a:r>
              <a:rPr lang="en-US" sz="3175" spc="-31" dirty="0">
                <a:solidFill>
                  <a:srgbClr val="FFFFFF"/>
                </a:solidFill>
                <a:latin typeface="Montserrat Classic Bold"/>
              </a:rPr>
              <a:t>We are sharing certain resources but each festival will keep it's identity </a:t>
            </a:r>
          </a:p>
          <a:p>
            <a:pPr>
              <a:lnSpc>
                <a:spcPts val="3175"/>
              </a:lnSpc>
              <a:spcBef>
                <a:spcPct val="0"/>
              </a:spcBef>
            </a:pPr>
            <a:endParaRPr lang="en-US" sz="3175" spc="-31" dirty="0">
              <a:solidFill>
                <a:srgbClr val="FFFFFF"/>
              </a:solidFill>
              <a:latin typeface="Montserrat Classic Bold"/>
            </a:endParaRPr>
          </a:p>
          <a:p>
            <a:pPr>
              <a:lnSpc>
                <a:spcPts val="3175"/>
              </a:lnSpc>
              <a:spcBef>
                <a:spcPct val="0"/>
              </a:spcBef>
            </a:pPr>
            <a:r>
              <a:rPr lang="en-US" sz="3175" spc="-31" dirty="0">
                <a:solidFill>
                  <a:srgbClr val="FFFFFF"/>
                </a:solidFill>
                <a:latin typeface="Montserrat Classic Bold"/>
              </a:rPr>
              <a:t>You can choose to take part in one, two or all three festivals but you will need to register for each separately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rcRect t="21875" b="21875"/>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rot="2700000">
            <a:off x="-5512297" y="-2069780"/>
            <a:ext cx="6566893" cy="8260075"/>
          </a:xfrm>
          <a:prstGeom prst="rect">
            <a:avLst/>
          </a:prstGeom>
          <a:solidFill>
            <a:srgbClr val="E6397E"/>
          </a:solidFill>
        </p:spPr>
      </p:sp>
      <p:grpSp>
        <p:nvGrpSpPr>
          <p:cNvPr id="3" name="Group 3"/>
          <p:cNvGrpSpPr/>
          <p:nvPr/>
        </p:nvGrpSpPr>
        <p:grpSpPr>
          <a:xfrm>
            <a:off x="504825" y="583883"/>
            <a:ext cx="1333500" cy="1333500"/>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1DE14"/>
            </a:solidFill>
          </p:spPr>
        </p:sp>
      </p:grpSp>
      <p:sp>
        <p:nvSpPr>
          <p:cNvPr id="5" name="AutoShape 5"/>
          <p:cNvSpPr/>
          <p:nvPr/>
        </p:nvSpPr>
        <p:spPr>
          <a:xfrm rot="2700000">
            <a:off x="16333291" y="4100844"/>
            <a:ext cx="6566893" cy="7815553"/>
          </a:xfrm>
          <a:prstGeom prst="rect">
            <a:avLst/>
          </a:prstGeom>
          <a:solidFill>
            <a:srgbClr val="E1DE14">
              <a:alpha val="86666"/>
            </a:srgbClr>
          </a:solidFill>
        </p:spPr>
      </p:sp>
      <p:grpSp>
        <p:nvGrpSpPr>
          <p:cNvPr id="6" name="Group 6"/>
          <p:cNvGrpSpPr>
            <a:grpSpLocks noChangeAspect="1"/>
          </p:cNvGrpSpPr>
          <p:nvPr/>
        </p:nvGrpSpPr>
        <p:grpSpPr>
          <a:xfrm>
            <a:off x="14859400" y="5189220"/>
            <a:ext cx="3162300" cy="3162300"/>
            <a:chOff x="-2540" y="-2540"/>
            <a:chExt cx="6355080" cy="6355080"/>
          </a:xfrm>
        </p:grpSpPr>
        <p:sp>
          <p:nvSpPr>
            <p:cNvPr id="7" name="Freeform 7"/>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E6397E"/>
            </a:solidFill>
          </p:spPr>
        </p:sp>
      </p:grpSp>
      <p:grpSp>
        <p:nvGrpSpPr>
          <p:cNvPr id="8" name="Group 8"/>
          <p:cNvGrpSpPr/>
          <p:nvPr/>
        </p:nvGrpSpPr>
        <p:grpSpPr>
          <a:xfrm>
            <a:off x="14782800" y="-381000"/>
            <a:ext cx="1238250" cy="1238250"/>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1DE14"/>
            </a:solidFill>
          </p:spPr>
        </p:sp>
      </p:grpSp>
      <p:sp>
        <p:nvSpPr>
          <p:cNvPr id="10" name="TextBox 10"/>
          <p:cNvSpPr txBox="1"/>
          <p:nvPr/>
        </p:nvSpPr>
        <p:spPr>
          <a:xfrm>
            <a:off x="1171575" y="5067300"/>
            <a:ext cx="7868050" cy="1014293"/>
          </a:xfrm>
          <a:prstGeom prst="rect">
            <a:avLst/>
          </a:prstGeom>
        </p:spPr>
        <p:txBody>
          <a:bodyPr lIns="0" tIns="0" rIns="0" bIns="0" rtlCol="0" anchor="t">
            <a:spAutoFit/>
          </a:bodyPr>
          <a:lstStyle/>
          <a:p>
            <a:pPr algn="ctr">
              <a:lnSpc>
                <a:spcPts val="4200"/>
              </a:lnSpc>
            </a:pPr>
            <a:endParaRPr/>
          </a:p>
        </p:txBody>
      </p:sp>
      <p:grpSp>
        <p:nvGrpSpPr>
          <p:cNvPr id="11" name="Group 11"/>
          <p:cNvGrpSpPr>
            <a:grpSpLocks noChangeAspect="1"/>
          </p:cNvGrpSpPr>
          <p:nvPr/>
        </p:nvGrpSpPr>
        <p:grpSpPr>
          <a:xfrm>
            <a:off x="4094376" y="-381000"/>
            <a:ext cx="10099248" cy="10099248"/>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4928870" y="0"/>
                    <a:pt x="6350000" y="1421130"/>
                    <a:pt x="6350000" y="3175000"/>
                  </a:cubicBezTo>
                  <a:cubicBezTo>
                    <a:pt x="6350000" y="4928870"/>
                    <a:pt x="4928870" y="6350000"/>
                    <a:pt x="3175000" y="6350000"/>
                  </a:cubicBezTo>
                  <a:cubicBezTo>
                    <a:pt x="1421130" y="6350000"/>
                    <a:pt x="0" y="4928870"/>
                    <a:pt x="0" y="3175000"/>
                  </a:cubicBezTo>
                  <a:cubicBezTo>
                    <a:pt x="0" y="1421130"/>
                    <a:pt x="1421130" y="0"/>
                    <a:pt x="3175000" y="0"/>
                  </a:cubicBezTo>
                  <a:close/>
                </a:path>
              </a:pathLst>
            </a:custGeom>
            <a:solidFill>
              <a:srgbClr val="E62236"/>
            </a:solidFill>
          </p:spPr>
        </p:sp>
      </p:grpSp>
      <p:grpSp>
        <p:nvGrpSpPr>
          <p:cNvPr id="13" name="Group 13"/>
          <p:cNvGrpSpPr/>
          <p:nvPr/>
        </p:nvGrpSpPr>
        <p:grpSpPr>
          <a:xfrm>
            <a:off x="15630382" y="-1088303"/>
            <a:ext cx="3986355" cy="4234005"/>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36A9E1">
                <a:alpha val="80000"/>
              </a:srgbClr>
            </a:solidFill>
          </p:spPr>
        </p:sp>
      </p:grpSp>
      <p:sp>
        <p:nvSpPr>
          <p:cNvPr id="15" name="TextBox 15"/>
          <p:cNvSpPr txBox="1"/>
          <p:nvPr/>
        </p:nvSpPr>
        <p:spPr>
          <a:xfrm>
            <a:off x="5225247" y="1307783"/>
            <a:ext cx="7837506" cy="6423135"/>
          </a:xfrm>
          <a:prstGeom prst="rect">
            <a:avLst/>
          </a:prstGeom>
        </p:spPr>
        <p:txBody>
          <a:bodyPr lIns="0" tIns="0" rIns="0" bIns="0" rtlCol="0" anchor="t">
            <a:spAutoFit/>
          </a:bodyPr>
          <a:lstStyle/>
          <a:p>
            <a:pPr algn="ctr">
              <a:lnSpc>
                <a:spcPts val="3600"/>
              </a:lnSpc>
              <a:spcBef>
                <a:spcPct val="0"/>
              </a:spcBef>
            </a:pPr>
            <a:r>
              <a:rPr lang="en-US" sz="3600" spc="-36">
                <a:solidFill>
                  <a:srgbClr val="FFFFFF"/>
                </a:solidFill>
                <a:latin typeface="Montserrat Classic Bold"/>
              </a:rPr>
              <a:t>"THIS STUDY IS THE FIRST TO SHOW THE COGNITIVE STRATEGIES THE BRAIN USES TO REGULATE OUR EMOTIONS WHEN WE’RE TAKING PART IN CREATIVE ACTIVITIES. WHILE PREVIOUS STUDIES HAVE SHOWN THE STRONG LINK BETWEEN CREATIVE ACTIVITIES AND EMOTIONS, WE'VE NOT BEEN SURE ABOUT HOW THIS HAS BEEN HAPPENING."</a:t>
            </a:r>
          </a:p>
          <a:p>
            <a:pPr algn="ctr">
              <a:lnSpc>
                <a:spcPts val="3600"/>
              </a:lnSpc>
              <a:spcBef>
                <a:spcPct val="0"/>
              </a:spcBef>
            </a:pPr>
            <a:r>
              <a:rPr lang="en-US" sz="3600" spc="-36">
                <a:solidFill>
                  <a:srgbClr val="FFFFFF"/>
                </a:solidFill>
                <a:latin typeface="Montserrat Classic Bold"/>
              </a:rPr>
              <a:t> </a:t>
            </a:r>
          </a:p>
          <a:p>
            <a:pPr algn="ctr">
              <a:lnSpc>
                <a:spcPts val="3600"/>
              </a:lnSpc>
              <a:spcBef>
                <a:spcPct val="0"/>
              </a:spcBef>
            </a:pPr>
            <a:r>
              <a:rPr lang="en-US" sz="3600" spc="-36">
                <a:solidFill>
                  <a:srgbClr val="FFFFFF"/>
                </a:solidFill>
                <a:latin typeface="Montserrat Classic Bold"/>
              </a:rPr>
              <a:t>DR DAISY FANCOURT, MAY 2019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B0962"/>
        </a:solidFill>
        <a:effectLst/>
      </p:bgPr>
    </p:bg>
    <p:spTree>
      <p:nvGrpSpPr>
        <p:cNvPr id="1" name=""/>
        <p:cNvGrpSpPr/>
        <p:nvPr/>
      </p:nvGrpSpPr>
      <p:grpSpPr>
        <a:xfrm>
          <a:off x="0" y="0"/>
          <a:ext cx="0" cy="0"/>
          <a:chOff x="0" y="0"/>
          <a:chExt cx="0" cy="0"/>
        </a:xfrm>
      </p:grpSpPr>
      <p:grpSp>
        <p:nvGrpSpPr>
          <p:cNvPr id="2" name="Group 2"/>
          <p:cNvGrpSpPr/>
          <p:nvPr/>
        </p:nvGrpSpPr>
        <p:grpSpPr>
          <a:xfrm>
            <a:off x="0" y="68580"/>
            <a:ext cx="18288000" cy="10287000"/>
            <a:chOff x="0" y="0"/>
            <a:chExt cx="24384000" cy="13716000"/>
          </a:xfrm>
        </p:grpSpPr>
        <p:sp>
          <p:nvSpPr>
            <p:cNvPr id="3" name="AutoShape 3"/>
            <p:cNvSpPr/>
            <p:nvPr/>
          </p:nvSpPr>
          <p:spPr>
            <a:xfrm>
              <a:off x="0" y="0"/>
              <a:ext cx="8043333" cy="6794500"/>
            </a:xfrm>
            <a:prstGeom prst="rect">
              <a:avLst/>
            </a:prstGeom>
            <a:solidFill>
              <a:srgbClr val="FFFFFF"/>
            </a:solidFill>
          </p:spPr>
        </p:sp>
        <p:pic>
          <p:nvPicPr>
            <p:cNvPr id="4" name="Picture 4"/>
            <p:cNvPicPr>
              <a:picLocks noChangeAspect="1"/>
            </p:cNvPicPr>
            <p:nvPr/>
          </p:nvPicPr>
          <p:blipFill>
            <a:blip r:embed="rId2"/>
            <a:srcRect t="7763" b="7763"/>
            <a:stretch>
              <a:fillRect/>
            </a:stretch>
          </p:blipFill>
          <p:spPr>
            <a:xfrm>
              <a:off x="8170333" y="0"/>
              <a:ext cx="8043333" cy="6794500"/>
            </a:xfrm>
            <a:prstGeom prst="rect">
              <a:avLst/>
            </a:prstGeom>
          </p:spPr>
        </p:pic>
        <p:pic>
          <p:nvPicPr>
            <p:cNvPr id="5" name="Picture 5"/>
            <p:cNvPicPr>
              <a:picLocks noChangeAspect="1"/>
            </p:cNvPicPr>
            <p:nvPr/>
          </p:nvPicPr>
          <p:blipFill>
            <a:blip r:embed="rId3"/>
            <a:srcRect l="18671" t="12024" r="18729" b="13234"/>
            <a:stretch>
              <a:fillRect/>
            </a:stretch>
          </p:blipFill>
          <p:spPr>
            <a:xfrm>
              <a:off x="16340667" y="0"/>
              <a:ext cx="8043333" cy="6794500"/>
            </a:xfrm>
            <a:prstGeom prst="rect">
              <a:avLst/>
            </a:prstGeom>
          </p:spPr>
        </p:pic>
        <p:sp>
          <p:nvSpPr>
            <p:cNvPr id="6" name="AutoShape 6"/>
            <p:cNvSpPr/>
            <p:nvPr/>
          </p:nvSpPr>
          <p:spPr>
            <a:xfrm>
              <a:off x="0" y="6921500"/>
              <a:ext cx="8043333" cy="6794500"/>
            </a:xfrm>
            <a:prstGeom prst="rect">
              <a:avLst/>
            </a:prstGeom>
            <a:solidFill>
              <a:srgbClr val="36A9E1"/>
            </a:solidFill>
          </p:spPr>
        </p:sp>
        <p:sp>
          <p:nvSpPr>
            <p:cNvPr id="7" name="AutoShape 7"/>
            <p:cNvSpPr/>
            <p:nvPr/>
          </p:nvSpPr>
          <p:spPr>
            <a:xfrm>
              <a:off x="8170333" y="6921500"/>
              <a:ext cx="8043333" cy="6794500"/>
            </a:xfrm>
            <a:prstGeom prst="rect">
              <a:avLst/>
            </a:prstGeom>
            <a:solidFill>
              <a:srgbClr val="36A9E1"/>
            </a:solidFill>
          </p:spPr>
        </p:sp>
        <p:sp>
          <p:nvSpPr>
            <p:cNvPr id="8" name="AutoShape 8"/>
            <p:cNvSpPr/>
            <p:nvPr/>
          </p:nvSpPr>
          <p:spPr>
            <a:xfrm>
              <a:off x="16340667" y="6921500"/>
              <a:ext cx="8043333" cy="6794500"/>
            </a:xfrm>
            <a:prstGeom prst="rect">
              <a:avLst/>
            </a:prstGeom>
            <a:solidFill>
              <a:srgbClr val="36A9E1"/>
            </a:solidFill>
          </p:spPr>
        </p:sp>
      </p:grpSp>
      <p:sp>
        <p:nvSpPr>
          <p:cNvPr id="9" name="AutoShape 9"/>
          <p:cNvSpPr/>
          <p:nvPr/>
        </p:nvSpPr>
        <p:spPr>
          <a:xfrm rot="2700000">
            <a:off x="-974127" y="8256934"/>
            <a:ext cx="4856154" cy="3370326"/>
          </a:xfrm>
          <a:prstGeom prst="rect">
            <a:avLst/>
          </a:prstGeom>
          <a:solidFill>
            <a:srgbClr val="E6397E"/>
          </a:solidFill>
        </p:spPr>
      </p:sp>
      <p:grpSp>
        <p:nvGrpSpPr>
          <p:cNvPr id="10" name="Group 10"/>
          <p:cNvGrpSpPr>
            <a:grpSpLocks noChangeAspect="1"/>
          </p:cNvGrpSpPr>
          <p:nvPr/>
        </p:nvGrpSpPr>
        <p:grpSpPr>
          <a:xfrm>
            <a:off x="-1347788" y="6057900"/>
            <a:ext cx="3200400" cy="3200400"/>
            <a:chOff x="-2540" y="-2540"/>
            <a:chExt cx="6355080" cy="6355080"/>
          </a:xfrm>
        </p:grpSpPr>
        <p:sp>
          <p:nvSpPr>
            <p:cNvPr id="11" name="Freeform 11"/>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E1DE14"/>
            </a:solidFill>
          </p:spPr>
        </p:sp>
      </p:grpSp>
      <p:grpSp>
        <p:nvGrpSpPr>
          <p:cNvPr id="12" name="Group 12"/>
          <p:cNvGrpSpPr/>
          <p:nvPr/>
        </p:nvGrpSpPr>
        <p:grpSpPr>
          <a:xfrm>
            <a:off x="16470166" y="2042970"/>
            <a:ext cx="5919930" cy="5919930"/>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1DE14"/>
            </a:solidFill>
          </p:spPr>
        </p:sp>
      </p:grpSp>
      <p:sp>
        <p:nvSpPr>
          <p:cNvPr id="14" name="AutoShape 14"/>
          <p:cNvSpPr/>
          <p:nvPr/>
        </p:nvSpPr>
        <p:spPr>
          <a:xfrm>
            <a:off x="457200" y="-266700"/>
            <a:ext cx="190500" cy="8229600"/>
          </a:xfrm>
          <a:prstGeom prst="rect">
            <a:avLst/>
          </a:prstGeom>
          <a:solidFill>
            <a:srgbClr val="E1DE14"/>
          </a:solidFill>
        </p:spPr>
      </p:sp>
      <p:grpSp>
        <p:nvGrpSpPr>
          <p:cNvPr id="15" name="Group 15"/>
          <p:cNvGrpSpPr/>
          <p:nvPr/>
        </p:nvGrpSpPr>
        <p:grpSpPr>
          <a:xfrm>
            <a:off x="1028700" y="229800"/>
            <a:ext cx="4913700" cy="4913700"/>
            <a:chOff x="0" y="0"/>
            <a:chExt cx="1913890" cy="1913890"/>
          </a:xfrm>
        </p:grpSpPr>
        <p:sp>
          <p:nvSpPr>
            <p:cNvPr id="16" name="Freeform 16"/>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sp>
      </p:grpSp>
      <p:pic>
        <p:nvPicPr>
          <p:cNvPr id="17" name="Picture 17"/>
          <p:cNvPicPr>
            <a:picLocks noChangeAspect="1"/>
          </p:cNvPicPr>
          <p:nvPr/>
        </p:nvPicPr>
        <p:blipFill>
          <a:blip r:embed="rId4"/>
          <a:srcRect/>
          <a:stretch>
            <a:fillRect/>
          </a:stretch>
        </p:blipFill>
        <p:spPr>
          <a:xfrm>
            <a:off x="647700" y="1244600"/>
            <a:ext cx="4918061" cy="2950836"/>
          </a:xfrm>
          <a:prstGeom prst="rect">
            <a:avLst/>
          </a:prstGeom>
        </p:spPr>
      </p:pic>
      <p:sp>
        <p:nvSpPr>
          <p:cNvPr id="18" name="TextBox 18"/>
          <p:cNvSpPr txBox="1"/>
          <p:nvPr/>
        </p:nvSpPr>
        <p:spPr>
          <a:xfrm>
            <a:off x="6988590" y="5746432"/>
            <a:ext cx="4310821" cy="1034415"/>
          </a:xfrm>
          <a:prstGeom prst="rect">
            <a:avLst/>
          </a:prstGeom>
        </p:spPr>
        <p:txBody>
          <a:bodyPr lIns="0" tIns="0" rIns="0" bIns="0" rtlCol="0" anchor="t">
            <a:spAutoFit/>
          </a:bodyPr>
          <a:lstStyle/>
          <a:p>
            <a:pPr algn="ctr">
              <a:lnSpc>
                <a:spcPts val="7920"/>
              </a:lnSpc>
              <a:spcBef>
                <a:spcPct val="0"/>
              </a:spcBef>
            </a:pPr>
            <a:r>
              <a:rPr lang="en-US" sz="7200" spc="-72">
                <a:solidFill>
                  <a:srgbClr val="0B0962"/>
                </a:solidFill>
                <a:latin typeface="Montserrat Classic Bold"/>
              </a:rPr>
              <a:t>9-17 MAY</a:t>
            </a:r>
          </a:p>
        </p:txBody>
      </p:sp>
      <p:sp>
        <p:nvSpPr>
          <p:cNvPr id="19" name="TextBox 19"/>
          <p:cNvSpPr txBox="1"/>
          <p:nvPr/>
        </p:nvSpPr>
        <p:spPr>
          <a:xfrm>
            <a:off x="796125" y="7089882"/>
            <a:ext cx="5689987" cy="1947333"/>
          </a:xfrm>
          <a:prstGeom prst="rect">
            <a:avLst/>
          </a:prstGeom>
        </p:spPr>
        <p:txBody>
          <a:bodyPr lIns="0" tIns="0" rIns="0" bIns="0" rtlCol="0" anchor="t">
            <a:spAutoFit/>
          </a:bodyPr>
          <a:lstStyle/>
          <a:p>
            <a:pPr>
              <a:lnSpc>
                <a:spcPts val="3840"/>
              </a:lnSpc>
              <a:spcBef>
                <a:spcPct val="0"/>
              </a:spcBef>
            </a:pPr>
            <a:r>
              <a:rPr lang="en-US" sz="3200">
                <a:solidFill>
                  <a:srgbClr val="FFFFFF"/>
                </a:solidFill>
                <a:latin typeface="Montserrat Classic Bold"/>
              </a:rPr>
              <a:t>CREATIVE OR CULTURAL EVENTS</a:t>
            </a:r>
          </a:p>
          <a:p>
            <a:pPr>
              <a:lnSpc>
                <a:spcPts val="3840"/>
              </a:lnSpc>
              <a:spcBef>
                <a:spcPct val="0"/>
              </a:spcBef>
            </a:pPr>
            <a:r>
              <a:rPr lang="en-US" sz="3200">
                <a:solidFill>
                  <a:srgbClr val="FFFFFF"/>
                </a:solidFill>
                <a:latin typeface="Montserrat Classic Bold"/>
              </a:rPr>
              <a:t>AGE FRIENDLY</a:t>
            </a:r>
          </a:p>
          <a:p>
            <a:pPr>
              <a:lnSpc>
                <a:spcPts val="3840"/>
              </a:lnSpc>
              <a:spcBef>
                <a:spcPct val="0"/>
              </a:spcBef>
            </a:pPr>
            <a:r>
              <a:rPr lang="en-US" sz="3200">
                <a:solidFill>
                  <a:srgbClr val="FFFFFF"/>
                </a:solidFill>
                <a:latin typeface="Montserrat Classic Bold"/>
              </a:rPr>
              <a:t>FREE OR LOW FEE </a:t>
            </a:r>
          </a:p>
        </p:txBody>
      </p:sp>
      <p:sp>
        <p:nvSpPr>
          <p:cNvPr id="20" name="TextBox 20"/>
          <p:cNvSpPr txBox="1"/>
          <p:nvPr/>
        </p:nvSpPr>
        <p:spPr>
          <a:xfrm>
            <a:off x="1028700" y="5994082"/>
            <a:ext cx="4111308" cy="782574"/>
          </a:xfrm>
          <a:prstGeom prst="rect">
            <a:avLst/>
          </a:prstGeom>
        </p:spPr>
        <p:txBody>
          <a:bodyPr lIns="0" tIns="0" rIns="0" bIns="0" rtlCol="0" anchor="t">
            <a:spAutoFit/>
          </a:bodyPr>
          <a:lstStyle/>
          <a:p>
            <a:pPr algn="ctr">
              <a:lnSpc>
                <a:spcPts val="5328"/>
              </a:lnSpc>
            </a:pPr>
            <a:r>
              <a:rPr lang="en-US" sz="7200" spc="-72">
                <a:solidFill>
                  <a:srgbClr val="0B0962"/>
                </a:solidFill>
                <a:latin typeface="Montserrat Classic Bold"/>
              </a:rPr>
              <a:t>1-31 MAY</a:t>
            </a:r>
          </a:p>
        </p:txBody>
      </p:sp>
      <p:sp>
        <p:nvSpPr>
          <p:cNvPr id="21" name="TextBox 21"/>
          <p:cNvSpPr txBox="1"/>
          <p:nvPr/>
        </p:nvSpPr>
        <p:spPr>
          <a:xfrm>
            <a:off x="6226183" y="6976447"/>
            <a:ext cx="5835633" cy="2219537"/>
          </a:xfrm>
          <a:prstGeom prst="rect">
            <a:avLst/>
          </a:prstGeom>
        </p:spPr>
        <p:txBody>
          <a:bodyPr lIns="0" tIns="0" rIns="0" bIns="0" rtlCol="0" anchor="t">
            <a:spAutoFit/>
          </a:bodyPr>
          <a:lstStyle/>
          <a:p>
            <a:pPr>
              <a:lnSpc>
                <a:spcPts val="4480"/>
              </a:lnSpc>
              <a:spcBef>
                <a:spcPct val="0"/>
              </a:spcBef>
            </a:pPr>
            <a:r>
              <a:rPr lang="en-US" sz="3200">
                <a:solidFill>
                  <a:srgbClr val="FFFFFF"/>
                </a:solidFill>
                <a:latin typeface="Montserrat Classic Bold"/>
              </a:rPr>
              <a:t>CREATIVE, PARTICIPATORY EVENTS</a:t>
            </a:r>
          </a:p>
          <a:p>
            <a:pPr>
              <a:lnSpc>
                <a:spcPts val="4480"/>
              </a:lnSpc>
              <a:spcBef>
                <a:spcPct val="0"/>
              </a:spcBef>
            </a:pPr>
            <a:r>
              <a:rPr lang="en-US" sz="3200">
                <a:solidFill>
                  <a:srgbClr val="FFFFFF"/>
                </a:solidFill>
                <a:latin typeface="Montserrat Classic Bold"/>
              </a:rPr>
              <a:t>OPEN TO ANYONE</a:t>
            </a:r>
          </a:p>
          <a:p>
            <a:pPr>
              <a:lnSpc>
                <a:spcPts val="4480"/>
              </a:lnSpc>
              <a:spcBef>
                <a:spcPct val="0"/>
              </a:spcBef>
            </a:pPr>
            <a:r>
              <a:rPr lang="en-US" sz="3200">
                <a:solidFill>
                  <a:srgbClr val="FFFFFF"/>
                </a:solidFill>
                <a:latin typeface="Montserrat Classic Bold"/>
              </a:rPr>
              <a:t>FREE OR COST-RECOVERY</a:t>
            </a:r>
          </a:p>
        </p:txBody>
      </p:sp>
      <p:sp>
        <p:nvSpPr>
          <p:cNvPr id="22" name="TextBox 22"/>
          <p:cNvSpPr txBox="1"/>
          <p:nvPr/>
        </p:nvSpPr>
        <p:spPr>
          <a:xfrm>
            <a:off x="12649600" y="6976447"/>
            <a:ext cx="5638400" cy="2780453"/>
          </a:xfrm>
          <a:prstGeom prst="rect">
            <a:avLst/>
          </a:prstGeom>
        </p:spPr>
        <p:txBody>
          <a:bodyPr lIns="0" tIns="0" rIns="0" bIns="0" rtlCol="0" anchor="t">
            <a:spAutoFit/>
          </a:bodyPr>
          <a:lstStyle/>
          <a:p>
            <a:pPr>
              <a:lnSpc>
                <a:spcPts val="4480"/>
              </a:lnSpc>
              <a:spcBef>
                <a:spcPct val="0"/>
              </a:spcBef>
            </a:pPr>
            <a:r>
              <a:rPr lang="en-US" sz="3200">
                <a:solidFill>
                  <a:srgbClr val="FFFFFF"/>
                </a:solidFill>
                <a:latin typeface="Montserrat Classic Bold"/>
              </a:rPr>
              <a:t>CREATIVE OR CULTURAL EVENTS</a:t>
            </a:r>
          </a:p>
          <a:p>
            <a:pPr>
              <a:lnSpc>
                <a:spcPts val="4480"/>
              </a:lnSpc>
              <a:spcBef>
                <a:spcPct val="0"/>
              </a:spcBef>
            </a:pPr>
            <a:r>
              <a:rPr lang="en-US" sz="3200">
                <a:solidFill>
                  <a:srgbClr val="FFFFFF"/>
                </a:solidFill>
                <a:latin typeface="Montserrat Classic Bold"/>
              </a:rPr>
              <a:t>CONNECTION TO HEALTH &amp; WELLBEING</a:t>
            </a:r>
          </a:p>
          <a:p>
            <a:pPr>
              <a:lnSpc>
                <a:spcPts val="4480"/>
              </a:lnSpc>
              <a:spcBef>
                <a:spcPct val="0"/>
              </a:spcBef>
            </a:pPr>
            <a:r>
              <a:rPr lang="en-US" sz="3200">
                <a:solidFill>
                  <a:srgbClr val="FFFFFF"/>
                </a:solidFill>
                <a:latin typeface="Montserrat Classic Bold"/>
              </a:rPr>
              <a:t>FREE OR LOW FEE </a:t>
            </a:r>
          </a:p>
        </p:txBody>
      </p:sp>
      <p:sp>
        <p:nvSpPr>
          <p:cNvPr id="23" name="TextBox 23"/>
          <p:cNvSpPr txBox="1"/>
          <p:nvPr/>
        </p:nvSpPr>
        <p:spPr>
          <a:xfrm>
            <a:off x="12846020" y="5742241"/>
            <a:ext cx="4844474" cy="1034415"/>
          </a:xfrm>
          <a:prstGeom prst="rect">
            <a:avLst/>
          </a:prstGeom>
        </p:spPr>
        <p:txBody>
          <a:bodyPr lIns="0" tIns="0" rIns="0" bIns="0" rtlCol="0" anchor="t">
            <a:spAutoFit/>
          </a:bodyPr>
          <a:lstStyle/>
          <a:p>
            <a:pPr algn="ctr">
              <a:lnSpc>
                <a:spcPts val="7920"/>
              </a:lnSpc>
              <a:spcBef>
                <a:spcPct val="0"/>
              </a:spcBef>
            </a:pPr>
            <a:r>
              <a:rPr lang="en-US" sz="7200" spc="-72">
                <a:solidFill>
                  <a:srgbClr val="0B0962"/>
                </a:solidFill>
                <a:latin typeface="Montserrat Classic Bold"/>
              </a:rPr>
              <a:t>18-24 MAY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B0962"/>
        </a:solidFill>
        <a:effectLst/>
      </p:bgPr>
    </p:bg>
    <p:spTree>
      <p:nvGrpSpPr>
        <p:cNvPr id="1" name=""/>
        <p:cNvGrpSpPr/>
        <p:nvPr/>
      </p:nvGrpSpPr>
      <p:grpSpPr>
        <a:xfrm>
          <a:off x="0" y="0"/>
          <a:ext cx="0" cy="0"/>
          <a:chOff x="0" y="0"/>
          <a:chExt cx="0" cy="0"/>
        </a:xfrm>
      </p:grpSpPr>
      <p:grpSp>
        <p:nvGrpSpPr>
          <p:cNvPr id="2" name="Group 2"/>
          <p:cNvGrpSpPr/>
          <p:nvPr/>
        </p:nvGrpSpPr>
        <p:grpSpPr>
          <a:xfrm>
            <a:off x="-1759667" y="-2380641"/>
            <a:ext cx="20427998" cy="12667641"/>
            <a:chOff x="0" y="0"/>
            <a:chExt cx="27237330" cy="16890188"/>
          </a:xfrm>
        </p:grpSpPr>
        <p:pic>
          <p:nvPicPr>
            <p:cNvPr id="3" name="Picture 3"/>
            <p:cNvPicPr>
              <a:picLocks noChangeAspect="1"/>
            </p:cNvPicPr>
            <p:nvPr/>
          </p:nvPicPr>
          <p:blipFill>
            <a:blip r:embed="rId2"/>
            <a:srcRect t="23034" b="23034"/>
            <a:stretch>
              <a:fillRect/>
            </a:stretch>
          </p:blipFill>
          <p:spPr>
            <a:xfrm>
              <a:off x="0" y="0"/>
              <a:ext cx="27237330" cy="16890188"/>
            </a:xfrm>
            <a:prstGeom prst="rect">
              <a:avLst/>
            </a:prstGeom>
          </p:spPr>
        </p:pic>
      </p:grpSp>
      <p:grpSp>
        <p:nvGrpSpPr>
          <p:cNvPr id="4" name="Group 4"/>
          <p:cNvGrpSpPr/>
          <p:nvPr/>
        </p:nvGrpSpPr>
        <p:grpSpPr>
          <a:xfrm>
            <a:off x="0" y="0"/>
            <a:ext cx="18288000" cy="10287000"/>
            <a:chOff x="0" y="0"/>
            <a:chExt cx="24384000" cy="13716000"/>
          </a:xfrm>
        </p:grpSpPr>
        <p:pic>
          <p:nvPicPr>
            <p:cNvPr id="5" name="Picture 5"/>
            <p:cNvPicPr>
              <a:picLocks noChangeAspect="1"/>
            </p:cNvPicPr>
            <p:nvPr/>
          </p:nvPicPr>
          <p:blipFill>
            <a:blip r:embed="rId3">
              <a:alphaModFix amt="53000"/>
            </a:blip>
            <a:srcRect t="3125" b="3125"/>
            <a:stretch>
              <a:fillRect/>
            </a:stretch>
          </p:blipFill>
          <p:spPr>
            <a:xfrm>
              <a:off x="0" y="0"/>
              <a:ext cx="24384000" cy="13716000"/>
            </a:xfrm>
            <a:prstGeom prst="rect">
              <a:avLst/>
            </a:prstGeom>
          </p:spPr>
        </p:pic>
      </p:grpSp>
      <p:sp>
        <p:nvSpPr>
          <p:cNvPr id="6" name="AutoShape 6"/>
          <p:cNvSpPr/>
          <p:nvPr/>
        </p:nvSpPr>
        <p:spPr>
          <a:xfrm rot="2700000">
            <a:off x="-3881515" y="4856486"/>
            <a:ext cx="6822830" cy="5552528"/>
          </a:xfrm>
          <a:prstGeom prst="rect">
            <a:avLst/>
          </a:prstGeom>
          <a:solidFill>
            <a:srgbClr val="E1DE14"/>
          </a:solidFill>
        </p:spPr>
      </p:sp>
      <p:grpSp>
        <p:nvGrpSpPr>
          <p:cNvPr id="7" name="Group 7"/>
          <p:cNvGrpSpPr/>
          <p:nvPr/>
        </p:nvGrpSpPr>
        <p:grpSpPr>
          <a:xfrm>
            <a:off x="16583425" y="8858250"/>
            <a:ext cx="1238250" cy="1238250"/>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1DE14"/>
            </a:solidFill>
          </p:spPr>
        </p:sp>
      </p:grpSp>
      <p:grpSp>
        <p:nvGrpSpPr>
          <p:cNvPr id="9" name="Group 9"/>
          <p:cNvGrpSpPr>
            <a:grpSpLocks noChangeAspect="1"/>
          </p:cNvGrpSpPr>
          <p:nvPr/>
        </p:nvGrpSpPr>
        <p:grpSpPr>
          <a:xfrm>
            <a:off x="16440150" y="6633547"/>
            <a:ext cx="3162300" cy="3162300"/>
            <a:chOff x="-2540" y="-2540"/>
            <a:chExt cx="6355080" cy="6355080"/>
          </a:xfrm>
        </p:grpSpPr>
        <p:sp>
          <p:nvSpPr>
            <p:cNvPr id="10" name="Freeform 10"/>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E6397E"/>
            </a:solidFill>
          </p:spPr>
        </p:sp>
      </p:grpSp>
      <p:grpSp>
        <p:nvGrpSpPr>
          <p:cNvPr id="11" name="Group 11"/>
          <p:cNvGrpSpPr/>
          <p:nvPr/>
        </p:nvGrpSpPr>
        <p:grpSpPr>
          <a:xfrm>
            <a:off x="1304925" y="8858250"/>
            <a:ext cx="2114550" cy="2114550"/>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36A9E1"/>
            </a:solidFill>
          </p:spPr>
        </p:sp>
      </p:grpSp>
      <p:grpSp>
        <p:nvGrpSpPr>
          <p:cNvPr id="13" name="Group 13"/>
          <p:cNvGrpSpPr>
            <a:grpSpLocks noChangeAspect="1"/>
          </p:cNvGrpSpPr>
          <p:nvPr/>
        </p:nvGrpSpPr>
        <p:grpSpPr>
          <a:xfrm>
            <a:off x="1304925" y="-1123950"/>
            <a:ext cx="2600325" cy="2600325"/>
            <a:chOff x="-2540" y="-2540"/>
            <a:chExt cx="6355080" cy="6355080"/>
          </a:xfrm>
        </p:grpSpPr>
        <p:sp>
          <p:nvSpPr>
            <p:cNvPr id="14" name="Freeform 14"/>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E1DE14"/>
            </a:solidFill>
          </p:spPr>
        </p:sp>
      </p:grpSp>
      <p:sp>
        <p:nvSpPr>
          <p:cNvPr id="15" name="AutoShape 15"/>
          <p:cNvSpPr/>
          <p:nvPr/>
        </p:nvSpPr>
        <p:spPr>
          <a:xfrm>
            <a:off x="-994224" y="6180484"/>
            <a:ext cx="19190611" cy="4068427"/>
          </a:xfrm>
          <a:prstGeom prst="rect">
            <a:avLst/>
          </a:prstGeom>
          <a:solidFill>
            <a:srgbClr val="E6397E"/>
          </a:solidFill>
        </p:spPr>
      </p:sp>
      <p:grpSp>
        <p:nvGrpSpPr>
          <p:cNvPr id="16" name="Group 16"/>
          <p:cNvGrpSpPr>
            <a:grpSpLocks noChangeAspect="1"/>
          </p:cNvGrpSpPr>
          <p:nvPr/>
        </p:nvGrpSpPr>
        <p:grpSpPr>
          <a:xfrm rot="549440">
            <a:off x="11331158" y="-1543816"/>
            <a:ext cx="7286231" cy="4689640"/>
            <a:chOff x="0" y="0"/>
            <a:chExt cx="5513070" cy="3548380"/>
          </a:xfrm>
        </p:grpSpPr>
        <p:sp>
          <p:nvSpPr>
            <p:cNvPr id="17" name="Freeform 17"/>
            <p:cNvSpPr/>
            <p:nvPr/>
          </p:nvSpPr>
          <p:spPr>
            <a:xfrm>
              <a:off x="-2540" y="-15240"/>
              <a:ext cx="5515610" cy="3563620"/>
            </a:xfrm>
            <a:custGeom>
              <a:avLst/>
              <a:gdLst/>
              <a:ahLst/>
              <a:cxnLst/>
              <a:rect l="l" t="t" r="r" b="b"/>
              <a:pathLst>
                <a:path w="5515610" h="356362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solidFill>
              <a:srgbClr val="36A9E1"/>
            </a:solidFill>
          </p:spPr>
        </p:sp>
      </p:grpSp>
      <p:grpSp>
        <p:nvGrpSpPr>
          <p:cNvPr id="18" name="Group 18"/>
          <p:cNvGrpSpPr/>
          <p:nvPr/>
        </p:nvGrpSpPr>
        <p:grpSpPr>
          <a:xfrm>
            <a:off x="9504597" y="615346"/>
            <a:ext cx="10939353" cy="1722059"/>
            <a:chOff x="0" y="0"/>
            <a:chExt cx="14585804" cy="2296078"/>
          </a:xfrm>
        </p:grpSpPr>
        <p:sp>
          <p:nvSpPr>
            <p:cNvPr id="19" name="TextBox 19"/>
            <p:cNvSpPr txBox="1"/>
            <p:nvPr/>
          </p:nvSpPr>
          <p:spPr>
            <a:xfrm>
              <a:off x="0" y="200025"/>
              <a:ext cx="14585804" cy="1100344"/>
            </a:xfrm>
            <a:prstGeom prst="rect">
              <a:avLst/>
            </a:prstGeom>
          </p:spPr>
          <p:txBody>
            <a:bodyPr lIns="0" tIns="0" rIns="0" bIns="0" rtlCol="0" anchor="t">
              <a:spAutoFit/>
            </a:bodyPr>
            <a:lstStyle/>
            <a:p>
              <a:pPr algn="ctr">
                <a:lnSpc>
                  <a:spcPts val="5504"/>
                </a:lnSpc>
              </a:pPr>
              <a:r>
                <a:rPr lang="en-US" sz="6400" spc="-358">
                  <a:solidFill>
                    <a:srgbClr val="0B0962"/>
                  </a:solidFill>
                  <a:latin typeface="Montserrat Classic Bold"/>
                </a:rPr>
                <a:t> REACHING OUT </a:t>
              </a:r>
            </a:p>
          </p:txBody>
        </p:sp>
        <p:sp>
          <p:nvSpPr>
            <p:cNvPr id="20" name="TextBox 20"/>
            <p:cNvSpPr txBox="1"/>
            <p:nvPr/>
          </p:nvSpPr>
          <p:spPr>
            <a:xfrm>
              <a:off x="0" y="1463640"/>
              <a:ext cx="14585804" cy="832438"/>
            </a:xfrm>
            <a:prstGeom prst="rect">
              <a:avLst/>
            </a:prstGeom>
          </p:spPr>
          <p:txBody>
            <a:bodyPr lIns="0" tIns="0" rIns="0" bIns="0" rtlCol="0" anchor="t">
              <a:spAutoFit/>
            </a:bodyPr>
            <a:lstStyle/>
            <a:p>
              <a:pPr algn="l">
                <a:lnSpc>
                  <a:spcPts val="5400"/>
                </a:lnSpc>
              </a:pPr>
              <a:endParaRPr/>
            </a:p>
          </p:txBody>
        </p:sp>
      </p:grpSp>
      <p:sp>
        <p:nvSpPr>
          <p:cNvPr id="21" name="TextBox 21"/>
          <p:cNvSpPr txBox="1"/>
          <p:nvPr/>
        </p:nvSpPr>
        <p:spPr>
          <a:xfrm>
            <a:off x="229550" y="6440746"/>
            <a:ext cx="17592125" cy="3013646"/>
          </a:xfrm>
          <a:prstGeom prst="rect">
            <a:avLst/>
          </a:prstGeom>
        </p:spPr>
        <p:txBody>
          <a:bodyPr lIns="0" tIns="0" rIns="0" bIns="0" rtlCol="0" anchor="t">
            <a:spAutoFit/>
          </a:bodyPr>
          <a:lstStyle/>
          <a:p>
            <a:pPr>
              <a:lnSpc>
                <a:spcPts val="4731"/>
              </a:lnSpc>
              <a:spcBef>
                <a:spcPct val="0"/>
              </a:spcBef>
            </a:pPr>
            <a:r>
              <a:rPr lang="en-US" sz="4731" spc="-47" dirty="0">
                <a:solidFill>
                  <a:srgbClr val="FFFFFF"/>
                </a:solidFill>
                <a:latin typeface="Montserrat Classic Bold"/>
              </a:rPr>
              <a:t>Our theme for 2020/21 will focus efforts on connecting with individuals and communities that experience the most significant barriers to creative engagement, with a particular focus on more representation of: Disability, BAME and LGBTQ+.</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B0962"/>
        </a:solidFill>
        <a:effectLst/>
      </p:bgPr>
    </p:bg>
    <p:spTree>
      <p:nvGrpSpPr>
        <p:cNvPr id="1" name=""/>
        <p:cNvGrpSpPr/>
        <p:nvPr/>
      </p:nvGrpSpPr>
      <p:grpSpPr>
        <a:xfrm>
          <a:off x="0" y="0"/>
          <a:ext cx="0" cy="0"/>
          <a:chOff x="0" y="0"/>
          <a:chExt cx="0" cy="0"/>
        </a:xfrm>
      </p:grpSpPr>
      <p:grpSp>
        <p:nvGrpSpPr>
          <p:cNvPr id="2" name="Group 2"/>
          <p:cNvGrpSpPr/>
          <p:nvPr/>
        </p:nvGrpSpPr>
        <p:grpSpPr>
          <a:xfrm>
            <a:off x="4277800" y="-1621732"/>
            <a:ext cx="14010200" cy="9254482"/>
            <a:chOff x="0" y="0"/>
            <a:chExt cx="18680267" cy="12339309"/>
          </a:xfrm>
        </p:grpSpPr>
        <p:pic>
          <p:nvPicPr>
            <p:cNvPr id="3" name="Picture 3"/>
            <p:cNvPicPr>
              <a:picLocks noChangeAspect="1"/>
            </p:cNvPicPr>
            <p:nvPr/>
          </p:nvPicPr>
          <p:blipFill>
            <a:blip r:embed="rId2"/>
            <a:srcRect l="3061" t="46050" r="3061"/>
            <a:stretch>
              <a:fillRect/>
            </a:stretch>
          </p:blipFill>
          <p:spPr>
            <a:xfrm>
              <a:off x="0" y="0"/>
              <a:ext cx="18680267" cy="12339309"/>
            </a:xfrm>
            <a:prstGeom prst="rect">
              <a:avLst/>
            </a:prstGeom>
          </p:spPr>
        </p:pic>
      </p:grpSp>
      <p:sp>
        <p:nvSpPr>
          <p:cNvPr id="4" name="AutoShape 4"/>
          <p:cNvSpPr/>
          <p:nvPr/>
        </p:nvSpPr>
        <p:spPr>
          <a:xfrm rot="1127768">
            <a:off x="-3907567" y="2451156"/>
            <a:ext cx="23407539" cy="9695994"/>
          </a:xfrm>
          <a:prstGeom prst="rect">
            <a:avLst/>
          </a:prstGeom>
          <a:solidFill>
            <a:srgbClr val="0B0962"/>
          </a:solidFill>
        </p:spPr>
      </p:sp>
      <p:grpSp>
        <p:nvGrpSpPr>
          <p:cNvPr id="5" name="Group 5"/>
          <p:cNvGrpSpPr/>
          <p:nvPr/>
        </p:nvGrpSpPr>
        <p:grpSpPr>
          <a:xfrm>
            <a:off x="-2786205" y="-975683"/>
            <a:ext cx="6691455" cy="6691455"/>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62236">
                <a:alpha val="85882"/>
              </a:srgbClr>
            </a:solidFill>
          </p:spPr>
        </p:sp>
      </p:grpSp>
      <p:sp>
        <p:nvSpPr>
          <p:cNvPr id="7" name="AutoShape 7"/>
          <p:cNvSpPr/>
          <p:nvPr/>
        </p:nvSpPr>
        <p:spPr>
          <a:xfrm rot="2700000">
            <a:off x="-3881515" y="4856486"/>
            <a:ext cx="6822830" cy="5552528"/>
          </a:xfrm>
          <a:prstGeom prst="rect">
            <a:avLst/>
          </a:prstGeom>
          <a:solidFill>
            <a:srgbClr val="E1DE14">
              <a:alpha val="66666"/>
            </a:srgbClr>
          </a:solidFill>
        </p:spPr>
      </p:sp>
      <p:grpSp>
        <p:nvGrpSpPr>
          <p:cNvPr id="8" name="Group 8"/>
          <p:cNvGrpSpPr>
            <a:grpSpLocks noChangeAspect="1"/>
          </p:cNvGrpSpPr>
          <p:nvPr/>
        </p:nvGrpSpPr>
        <p:grpSpPr>
          <a:xfrm>
            <a:off x="-1759667" y="-865817"/>
            <a:ext cx="7059094" cy="4543448"/>
            <a:chOff x="0" y="0"/>
            <a:chExt cx="5513070" cy="3548380"/>
          </a:xfrm>
        </p:grpSpPr>
        <p:sp>
          <p:nvSpPr>
            <p:cNvPr id="9" name="Freeform 9"/>
            <p:cNvSpPr/>
            <p:nvPr/>
          </p:nvSpPr>
          <p:spPr>
            <a:xfrm>
              <a:off x="-2540" y="-15240"/>
              <a:ext cx="5515610" cy="3563620"/>
            </a:xfrm>
            <a:custGeom>
              <a:avLst/>
              <a:gdLst/>
              <a:ahLst/>
              <a:cxnLst/>
              <a:rect l="l" t="t" r="r" b="b"/>
              <a:pathLst>
                <a:path w="5515610" h="356362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solidFill>
              <a:srgbClr val="FFFFFF"/>
            </a:solidFill>
          </p:spPr>
        </p:sp>
      </p:grpSp>
      <p:grpSp>
        <p:nvGrpSpPr>
          <p:cNvPr id="10" name="Group 10"/>
          <p:cNvGrpSpPr/>
          <p:nvPr/>
        </p:nvGrpSpPr>
        <p:grpSpPr>
          <a:xfrm>
            <a:off x="14961723" y="7632750"/>
            <a:ext cx="5719905" cy="5719905"/>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1DE14"/>
            </a:solidFill>
          </p:spPr>
        </p:sp>
      </p:grpSp>
      <p:grpSp>
        <p:nvGrpSpPr>
          <p:cNvPr id="12" name="Group 12"/>
          <p:cNvGrpSpPr/>
          <p:nvPr/>
        </p:nvGrpSpPr>
        <p:grpSpPr>
          <a:xfrm>
            <a:off x="16583425" y="8858250"/>
            <a:ext cx="1238250" cy="1238250"/>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1DE14"/>
            </a:solidFill>
          </p:spPr>
        </p:sp>
      </p:grpSp>
      <p:grpSp>
        <p:nvGrpSpPr>
          <p:cNvPr id="14" name="Group 14"/>
          <p:cNvGrpSpPr>
            <a:grpSpLocks noChangeAspect="1"/>
          </p:cNvGrpSpPr>
          <p:nvPr/>
        </p:nvGrpSpPr>
        <p:grpSpPr>
          <a:xfrm>
            <a:off x="16440150" y="6633547"/>
            <a:ext cx="3162300" cy="3162300"/>
            <a:chOff x="-2540" y="-2540"/>
            <a:chExt cx="6355080" cy="6355080"/>
          </a:xfrm>
        </p:grpSpPr>
        <p:sp>
          <p:nvSpPr>
            <p:cNvPr id="15" name="Freeform 15"/>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E6397E"/>
            </a:solidFill>
          </p:spPr>
        </p:sp>
      </p:grpSp>
      <p:grpSp>
        <p:nvGrpSpPr>
          <p:cNvPr id="16" name="Group 16"/>
          <p:cNvGrpSpPr/>
          <p:nvPr/>
        </p:nvGrpSpPr>
        <p:grpSpPr>
          <a:xfrm>
            <a:off x="247650" y="7362825"/>
            <a:ext cx="2114550" cy="2114550"/>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6397E"/>
            </a:solidFill>
          </p:spPr>
        </p:sp>
      </p:grpSp>
      <p:grpSp>
        <p:nvGrpSpPr>
          <p:cNvPr id="18" name="Group 18"/>
          <p:cNvGrpSpPr>
            <a:grpSpLocks noChangeAspect="1"/>
          </p:cNvGrpSpPr>
          <p:nvPr/>
        </p:nvGrpSpPr>
        <p:grpSpPr>
          <a:xfrm>
            <a:off x="1304925" y="-1123950"/>
            <a:ext cx="2600325" cy="2600325"/>
            <a:chOff x="-2540" y="-2540"/>
            <a:chExt cx="6355080" cy="6355080"/>
          </a:xfrm>
        </p:grpSpPr>
        <p:sp>
          <p:nvSpPr>
            <p:cNvPr id="19" name="Freeform 19"/>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E1DE14"/>
            </a:solidFill>
          </p:spPr>
        </p:sp>
      </p:grpSp>
      <p:pic>
        <p:nvPicPr>
          <p:cNvPr id="20" name="Picture 20"/>
          <p:cNvPicPr>
            <a:picLocks noChangeAspect="1"/>
          </p:cNvPicPr>
          <p:nvPr/>
        </p:nvPicPr>
        <p:blipFill>
          <a:blip r:embed="rId3"/>
          <a:srcRect/>
          <a:stretch>
            <a:fillRect/>
          </a:stretch>
        </p:blipFill>
        <p:spPr>
          <a:xfrm>
            <a:off x="136889" y="109028"/>
            <a:ext cx="3768361" cy="2261016"/>
          </a:xfrm>
          <a:prstGeom prst="rect">
            <a:avLst/>
          </a:prstGeom>
        </p:spPr>
      </p:pic>
      <p:sp>
        <p:nvSpPr>
          <p:cNvPr id="21" name="TextBox 21"/>
          <p:cNvSpPr txBox="1"/>
          <p:nvPr/>
        </p:nvSpPr>
        <p:spPr>
          <a:xfrm>
            <a:off x="3155951" y="1259941"/>
            <a:ext cx="10939353" cy="652903"/>
          </a:xfrm>
          <a:prstGeom prst="rect">
            <a:avLst/>
          </a:prstGeom>
        </p:spPr>
        <p:txBody>
          <a:bodyPr lIns="0" tIns="0" rIns="0" bIns="0" rtlCol="0" anchor="t">
            <a:spAutoFit/>
          </a:bodyPr>
          <a:lstStyle/>
          <a:p>
            <a:pPr algn="l">
              <a:lnSpc>
                <a:spcPts val="5400"/>
              </a:lnSpc>
            </a:pPr>
            <a:endParaRPr/>
          </a:p>
        </p:txBody>
      </p:sp>
      <p:sp>
        <p:nvSpPr>
          <p:cNvPr id="22" name="TextBox 22"/>
          <p:cNvSpPr txBox="1"/>
          <p:nvPr/>
        </p:nvSpPr>
        <p:spPr>
          <a:xfrm>
            <a:off x="1769880" y="4356735"/>
            <a:ext cx="13978338" cy="5120640"/>
          </a:xfrm>
          <a:prstGeom prst="rect">
            <a:avLst/>
          </a:prstGeom>
        </p:spPr>
        <p:txBody>
          <a:bodyPr lIns="0" tIns="0" rIns="0" bIns="0" rtlCol="0" anchor="t">
            <a:spAutoFit/>
          </a:bodyPr>
          <a:lstStyle/>
          <a:p>
            <a:pPr>
              <a:lnSpc>
                <a:spcPts val="5040"/>
              </a:lnSpc>
              <a:spcBef>
                <a:spcPct val="0"/>
              </a:spcBef>
            </a:pPr>
            <a:endParaRPr/>
          </a:p>
          <a:p>
            <a:pPr>
              <a:lnSpc>
                <a:spcPts val="5040"/>
              </a:lnSpc>
              <a:spcBef>
                <a:spcPct val="0"/>
              </a:spcBef>
            </a:pPr>
            <a:r>
              <a:rPr lang="en-US" sz="4200" spc="-168">
                <a:solidFill>
                  <a:srgbClr val="FFFFFF"/>
                </a:solidFill>
                <a:latin typeface="Montserrat Classic Bold"/>
              </a:rPr>
              <a:t>National headline events and training for professionals</a:t>
            </a:r>
          </a:p>
          <a:p>
            <a:pPr>
              <a:lnSpc>
                <a:spcPts val="5040"/>
              </a:lnSpc>
              <a:spcBef>
                <a:spcPct val="0"/>
              </a:spcBef>
            </a:pPr>
            <a:r>
              <a:rPr lang="en-US" sz="4200" spc="-168">
                <a:solidFill>
                  <a:srgbClr val="FFFFFF"/>
                </a:solidFill>
                <a:latin typeface="Montserrat Classic Bold"/>
              </a:rPr>
              <a:t>National printed programme of local cultural events for older people</a:t>
            </a:r>
          </a:p>
          <a:p>
            <a:pPr>
              <a:lnSpc>
                <a:spcPts val="5040"/>
              </a:lnSpc>
              <a:spcBef>
                <a:spcPct val="0"/>
              </a:spcBef>
            </a:pPr>
            <a:r>
              <a:rPr lang="en-US" sz="4200" spc="-168">
                <a:solidFill>
                  <a:srgbClr val="FFFFFF"/>
                </a:solidFill>
                <a:latin typeface="Montserrat Classic Bold"/>
              </a:rPr>
              <a:t>National programme of online events and support tools</a:t>
            </a:r>
          </a:p>
          <a:p>
            <a:pPr>
              <a:lnSpc>
                <a:spcPts val="5040"/>
              </a:lnSpc>
              <a:spcBef>
                <a:spcPct val="0"/>
              </a:spcBef>
            </a:pPr>
            <a:r>
              <a:rPr lang="en-US" sz="4200" spc="-168">
                <a:solidFill>
                  <a:srgbClr val="FFFFFF"/>
                </a:solidFill>
                <a:latin typeface="Montserrat Classic Bold"/>
              </a:rPr>
              <a:t>Artistic commissions and focus on older artists</a:t>
            </a:r>
          </a:p>
          <a:p>
            <a:pPr>
              <a:lnSpc>
                <a:spcPts val="5040"/>
              </a:lnSpc>
              <a:spcBef>
                <a:spcPct val="0"/>
              </a:spcBef>
            </a:pPr>
            <a:r>
              <a:rPr lang="en-US" sz="4200" spc="-168">
                <a:solidFill>
                  <a:srgbClr val="FFFFFF"/>
                </a:solidFill>
                <a:latin typeface="Montserrat Classic Bold"/>
              </a:rPr>
              <a:t>National Campaign including ‘Ageing Provocateurs’ ageism strand.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rcRect t="7812" b="7812"/>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rot="2700000">
            <a:off x="-5512297" y="-2069780"/>
            <a:ext cx="6566893" cy="8260075"/>
          </a:xfrm>
          <a:prstGeom prst="rect">
            <a:avLst/>
          </a:prstGeom>
          <a:solidFill>
            <a:srgbClr val="E6397E"/>
          </a:solidFill>
        </p:spPr>
      </p:sp>
      <p:grpSp>
        <p:nvGrpSpPr>
          <p:cNvPr id="3" name="Group 3"/>
          <p:cNvGrpSpPr/>
          <p:nvPr/>
        </p:nvGrpSpPr>
        <p:grpSpPr>
          <a:xfrm>
            <a:off x="504825" y="583883"/>
            <a:ext cx="1333500" cy="1333500"/>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1DE14"/>
            </a:solidFill>
          </p:spPr>
        </p:sp>
      </p:grpSp>
      <p:sp>
        <p:nvSpPr>
          <p:cNvPr id="5" name="AutoShape 5"/>
          <p:cNvSpPr/>
          <p:nvPr/>
        </p:nvSpPr>
        <p:spPr>
          <a:xfrm rot="2700000">
            <a:off x="16333291" y="4100844"/>
            <a:ext cx="6566893" cy="7815553"/>
          </a:xfrm>
          <a:prstGeom prst="rect">
            <a:avLst/>
          </a:prstGeom>
          <a:solidFill>
            <a:srgbClr val="E1DE14">
              <a:alpha val="86666"/>
            </a:srgbClr>
          </a:solidFill>
        </p:spPr>
      </p:sp>
      <p:grpSp>
        <p:nvGrpSpPr>
          <p:cNvPr id="6" name="Group 6"/>
          <p:cNvGrpSpPr>
            <a:grpSpLocks noChangeAspect="1"/>
          </p:cNvGrpSpPr>
          <p:nvPr/>
        </p:nvGrpSpPr>
        <p:grpSpPr>
          <a:xfrm>
            <a:off x="14859400" y="5189220"/>
            <a:ext cx="3162300" cy="3162300"/>
            <a:chOff x="-2540" y="-2540"/>
            <a:chExt cx="6355080" cy="6355080"/>
          </a:xfrm>
        </p:grpSpPr>
        <p:sp>
          <p:nvSpPr>
            <p:cNvPr id="7" name="Freeform 7"/>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E6397E"/>
            </a:solidFill>
          </p:spPr>
        </p:sp>
      </p:grpSp>
      <p:grpSp>
        <p:nvGrpSpPr>
          <p:cNvPr id="8" name="Group 8"/>
          <p:cNvGrpSpPr/>
          <p:nvPr/>
        </p:nvGrpSpPr>
        <p:grpSpPr>
          <a:xfrm>
            <a:off x="14782800" y="-381000"/>
            <a:ext cx="1238250" cy="1238250"/>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1DE14"/>
            </a:solidFill>
          </p:spPr>
        </p:sp>
      </p:grpSp>
      <p:sp>
        <p:nvSpPr>
          <p:cNvPr id="10" name="TextBox 10"/>
          <p:cNvSpPr txBox="1"/>
          <p:nvPr/>
        </p:nvSpPr>
        <p:spPr>
          <a:xfrm>
            <a:off x="1171575" y="5067300"/>
            <a:ext cx="7868050" cy="1014293"/>
          </a:xfrm>
          <a:prstGeom prst="rect">
            <a:avLst/>
          </a:prstGeom>
        </p:spPr>
        <p:txBody>
          <a:bodyPr lIns="0" tIns="0" rIns="0" bIns="0" rtlCol="0" anchor="t">
            <a:spAutoFit/>
          </a:bodyPr>
          <a:lstStyle/>
          <a:p>
            <a:pPr algn="ctr">
              <a:lnSpc>
                <a:spcPts val="4200"/>
              </a:lnSpc>
            </a:pPr>
            <a:endParaRPr/>
          </a:p>
        </p:txBody>
      </p:sp>
      <p:grpSp>
        <p:nvGrpSpPr>
          <p:cNvPr id="11" name="Group 11"/>
          <p:cNvGrpSpPr>
            <a:grpSpLocks noChangeAspect="1"/>
          </p:cNvGrpSpPr>
          <p:nvPr/>
        </p:nvGrpSpPr>
        <p:grpSpPr>
          <a:xfrm>
            <a:off x="51129" y="2060258"/>
            <a:ext cx="8886604" cy="8886604"/>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4928870" y="0"/>
                    <a:pt x="6350000" y="1421130"/>
                    <a:pt x="6350000" y="3175000"/>
                  </a:cubicBezTo>
                  <a:cubicBezTo>
                    <a:pt x="6350000" y="4928870"/>
                    <a:pt x="4928870" y="6350000"/>
                    <a:pt x="3175000" y="6350000"/>
                  </a:cubicBezTo>
                  <a:cubicBezTo>
                    <a:pt x="1421130" y="6350000"/>
                    <a:pt x="0" y="4928870"/>
                    <a:pt x="0" y="3175000"/>
                  </a:cubicBezTo>
                  <a:cubicBezTo>
                    <a:pt x="0" y="1421130"/>
                    <a:pt x="1421130" y="0"/>
                    <a:pt x="3175000" y="0"/>
                  </a:cubicBezTo>
                  <a:close/>
                </a:path>
              </a:pathLst>
            </a:custGeom>
            <a:solidFill>
              <a:srgbClr val="E62236"/>
            </a:solidFill>
          </p:spPr>
        </p:sp>
      </p:grpSp>
      <p:grpSp>
        <p:nvGrpSpPr>
          <p:cNvPr id="13" name="Group 13"/>
          <p:cNvGrpSpPr/>
          <p:nvPr/>
        </p:nvGrpSpPr>
        <p:grpSpPr>
          <a:xfrm>
            <a:off x="15630382" y="-1088303"/>
            <a:ext cx="3986355" cy="4234005"/>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36A9E1">
                <a:alpha val="80000"/>
              </a:srgbClr>
            </a:solidFill>
          </p:spPr>
        </p:sp>
      </p:grpSp>
      <p:sp>
        <p:nvSpPr>
          <p:cNvPr id="15" name="TextBox 15"/>
          <p:cNvSpPr txBox="1"/>
          <p:nvPr/>
        </p:nvSpPr>
        <p:spPr>
          <a:xfrm>
            <a:off x="1171575" y="4138126"/>
            <a:ext cx="6645712" cy="5340688"/>
          </a:xfrm>
          <a:prstGeom prst="rect">
            <a:avLst/>
          </a:prstGeom>
        </p:spPr>
        <p:txBody>
          <a:bodyPr lIns="0" tIns="0" rIns="0" bIns="0" rtlCol="0" anchor="t">
            <a:spAutoFit/>
          </a:bodyPr>
          <a:lstStyle/>
          <a:p>
            <a:pPr algn="ctr">
              <a:lnSpc>
                <a:spcPts val="4200"/>
              </a:lnSpc>
              <a:spcBef>
                <a:spcPct val="0"/>
              </a:spcBef>
            </a:pPr>
            <a:r>
              <a:rPr lang="en-US" sz="4200" spc="-42">
                <a:solidFill>
                  <a:srgbClr val="FFFFFF"/>
                </a:solidFill>
                <a:latin typeface="Montserrat Classic Bold"/>
              </a:rPr>
              <a:t>"It's new for me and very fulfilling. We have an excellant teacher and its very good to be doing something new in the monotony of a care home."</a:t>
            </a:r>
          </a:p>
          <a:p>
            <a:pPr algn="ctr">
              <a:lnSpc>
                <a:spcPts val="4200"/>
              </a:lnSpc>
              <a:spcBef>
                <a:spcPct val="0"/>
              </a:spcBef>
            </a:pPr>
            <a:r>
              <a:rPr lang="en-US" sz="4200" spc="-42">
                <a:solidFill>
                  <a:srgbClr val="FFFFFF"/>
                </a:solidFill>
                <a:latin typeface="Montserrat Classic Bold"/>
              </a:rPr>
              <a:t> </a:t>
            </a:r>
          </a:p>
          <a:p>
            <a:pPr algn="ctr">
              <a:lnSpc>
                <a:spcPts val="4200"/>
              </a:lnSpc>
              <a:spcBef>
                <a:spcPct val="0"/>
              </a:spcBef>
            </a:pPr>
            <a:r>
              <a:rPr lang="en-US" sz="4200" spc="-42">
                <a:solidFill>
                  <a:srgbClr val="FFFFFF"/>
                </a:solidFill>
                <a:latin typeface="Montserrat Classic Bold"/>
              </a:rPr>
              <a:t>Age of Creativity Participant, May 2019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B0962"/>
        </a:solidFill>
        <a:effectLst/>
      </p:bgPr>
    </p:bg>
    <p:spTree>
      <p:nvGrpSpPr>
        <p:cNvPr id="1" name=""/>
        <p:cNvGrpSpPr/>
        <p:nvPr/>
      </p:nvGrpSpPr>
      <p:grpSpPr>
        <a:xfrm>
          <a:off x="0" y="0"/>
          <a:ext cx="0" cy="0"/>
          <a:chOff x="0" y="0"/>
          <a:chExt cx="0" cy="0"/>
        </a:xfrm>
      </p:grpSpPr>
      <p:grpSp>
        <p:nvGrpSpPr>
          <p:cNvPr id="2" name="Group 2"/>
          <p:cNvGrpSpPr/>
          <p:nvPr/>
        </p:nvGrpSpPr>
        <p:grpSpPr>
          <a:xfrm>
            <a:off x="0" y="-1630023"/>
            <a:ext cx="18288000" cy="10287000"/>
            <a:chOff x="0" y="0"/>
            <a:chExt cx="24384000" cy="13716000"/>
          </a:xfrm>
        </p:grpSpPr>
        <p:pic>
          <p:nvPicPr>
            <p:cNvPr id="3" name="Picture 3"/>
            <p:cNvPicPr>
              <a:picLocks noChangeAspect="1"/>
            </p:cNvPicPr>
            <p:nvPr/>
          </p:nvPicPr>
          <p:blipFill>
            <a:blip r:embed="rId2">
              <a:alphaModFix amt="59000"/>
            </a:blip>
            <a:srcRect t="7865" b="7865"/>
            <a:stretch>
              <a:fillRect/>
            </a:stretch>
          </p:blipFill>
          <p:spPr>
            <a:xfrm>
              <a:off x="0" y="0"/>
              <a:ext cx="24384000" cy="13716000"/>
            </a:xfrm>
            <a:prstGeom prst="rect">
              <a:avLst/>
            </a:prstGeom>
          </p:spPr>
        </p:pic>
      </p:grpSp>
      <p:grpSp>
        <p:nvGrpSpPr>
          <p:cNvPr id="4" name="Group 4"/>
          <p:cNvGrpSpPr/>
          <p:nvPr/>
        </p:nvGrpSpPr>
        <p:grpSpPr>
          <a:xfrm>
            <a:off x="0" y="8108869"/>
            <a:ext cx="18288000" cy="10287000"/>
            <a:chOff x="0" y="0"/>
            <a:chExt cx="24384000" cy="13716000"/>
          </a:xfrm>
        </p:grpSpPr>
        <p:pic>
          <p:nvPicPr>
            <p:cNvPr id="5" name="Picture 5"/>
            <p:cNvPicPr>
              <a:picLocks noChangeAspect="1"/>
            </p:cNvPicPr>
            <p:nvPr/>
          </p:nvPicPr>
          <p:blipFill>
            <a:blip r:embed="rId3">
              <a:alphaModFix amt="21999"/>
            </a:blip>
            <a:srcRect t="13567" b="11432"/>
            <a:stretch>
              <a:fillRect/>
            </a:stretch>
          </p:blipFill>
          <p:spPr>
            <a:xfrm>
              <a:off x="0" y="0"/>
              <a:ext cx="24384000" cy="13716000"/>
            </a:xfrm>
            <a:prstGeom prst="rect">
              <a:avLst/>
            </a:prstGeom>
          </p:spPr>
        </p:pic>
      </p:grpSp>
      <p:grpSp>
        <p:nvGrpSpPr>
          <p:cNvPr id="6" name="Group 6"/>
          <p:cNvGrpSpPr/>
          <p:nvPr/>
        </p:nvGrpSpPr>
        <p:grpSpPr>
          <a:xfrm>
            <a:off x="283224" y="-1973699"/>
            <a:ext cx="18288000" cy="10287000"/>
            <a:chOff x="0" y="0"/>
            <a:chExt cx="24384000" cy="13716000"/>
          </a:xfrm>
        </p:grpSpPr>
        <p:pic>
          <p:nvPicPr>
            <p:cNvPr id="7" name="Picture 7"/>
            <p:cNvPicPr>
              <a:picLocks noChangeAspect="1"/>
            </p:cNvPicPr>
            <p:nvPr/>
          </p:nvPicPr>
          <p:blipFill>
            <a:blip r:embed="rId4">
              <a:alphaModFix amt="61000"/>
            </a:blip>
            <a:srcRect t="21875" b="21875"/>
            <a:stretch>
              <a:fillRect/>
            </a:stretch>
          </p:blipFill>
          <p:spPr>
            <a:xfrm>
              <a:off x="0" y="0"/>
              <a:ext cx="24384000" cy="13716000"/>
            </a:xfrm>
            <a:prstGeom prst="rect">
              <a:avLst/>
            </a:prstGeom>
          </p:spPr>
        </p:pic>
      </p:grpSp>
      <p:sp>
        <p:nvSpPr>
          <p:cNvPr id="8" name="AutoShape 8"/>
          <p:cNvSpPr/>
          <p:nvPr/>
        </p:nvSpPr>
        <p:spPr>
          <a:xfrm rot="2700000">
            <a:off x="-3000223" y="-3558949"/>
            <a:ext cx="6566893" cy="8260075"/>
          </a:xfrm>
          <a:prstGeom prst="rect">
            <a:avLst/>
          </a:prstGeom>
          <a:solidFill>
            <a:srgbClr val="E1DE14">
              <a:alpha val="68627"/>
            </a:srgbClr>
          </a:solidFill>
        </p:spPr>
      </p:sp>
      <p:sp>
        <p:nvSpPr>
          <p:cNvPr id="9" name="AutoShape 9"/>
          <p:cNvSpPr/>
          <p:nvPr/>
        </p:nvSpPr>
        <p:spPr>
          <a:xfrm rot="5400000">
            <a:off x="6164033" y="265181"/>
            <a:ext cx="6566893" cy="18894958"/>
          </a:xfrm>
          <a:prstGeom prst="rect">
            <a:avLst/>
          </a:prstGeom>
          <a:solidFill>
            <a:srgbClr val="0B0962"/>
          </a:solidFill>
        </p:spPr>
      </p:sp>
      <p:grpSp>
        <p:nvGrpSpPr>
          <p:cNvPr id="10" name="Group 10"/>
          <p:cNvGrpSpPr/>
          <p:nvPr/>
        </p:nvGrpSpPr>
        <p:grpSpPr>
          <a:xfrm>
            <a:off x="-2302814" y="3513477"/>
            <a:ext cx="5172075" cy="5172075"/>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6397E"/>
            </a:solidFill>
          </p:spPr>
        </p:sp>
      </p:grpSp>
      <p:grpSp>
        <p:nvGrpSpPr>
          <p:cNvPr id="12" name="Group 12"/>
          <p:cNvGrpSpPr>
            <a:grpSpLocks noChangeAspect="1"/>
          </p:cNvGrpSpPr>
          <p:nvPr/>
        </p:nvGrpSpPr>
        <p:grpSpPr>
          <a:xfrm>
            <a:off x="15693825" y="9082088"/>
            <a:ext cx="2409825" cy="2409825"/>
            <a:chOff x="-2540" y="-2540"/>
            <a:chExt cx="6355080" cy="6355080"/>
          </a:xfrm>
        </p:grpSpPr>
        <p:sp>
          <p:nvSpPr>
            <p:cNvPr id="13" name="Freeform 13"/>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E6397E"/>
            </a:solidFill>
          </p:spPr>
        </p:sp>
      </p:grpSp>
      <p:sp>
        <p:nvSpPr>
          <p:cNvPr id="14" name="TextBox 14"/>
          <p:cNvSpPr txBox="1"/>
          <p:nvPr/>
        </p:nvSpPr>
        <p:spPr>
          <a:xfrm>
            <a:off x="3639075" y="6956220"/>
            <a:ext cx="11009850" cy="2866561"/>
          </a:xfrm>
          <a:prstGeom prst="rect">
            <a:avLst/>
          </a:prstGeom>
        </p:spPr>
        <p:txBody>
          <a:bodyPr lIns="0" tIns="0" rIns="0" bIns="0" rtlCol="0" anchor="t">
            <a:spAutoFit/>
          </a:bodyPr>
          <a:lstStyle/>
          <a:p>
            <a:pPr algn="ctr">
              <a:lnSpc>
                <a:spcPts val="4128"/>
              </a:lnSpc>
              <a:spcBef>
                <a:spcPct val="0"/>
              </a:spcBef>
            </a:pPr>
            <a:r>
              <a:rPr lang="en-US" sz="4800" spc="-268">
                <a:solidFill>
                  <a:srgbClr val="FFFFFF"/>
                </a:solidFill>
                <a:latin typeface="Montserrat Classic Bold"/>
              </a:rPr>
              <a:t>THERE IS A THEME THIS YEAR FOR</a:t>
            </a:r>
          </a:p>
          <a:p>
            <a:pPr algn="ctr">
              <a:lnSpc>
                <a:spcPts val="4992"/>
              </a:lnSpc>
            </a:pPr>
            <a:r>
              <a:rPr lang="en-US" sz="4800" spc="-225">
                <a:solidFill>
                  <a:srgbClr val="FFFFFF"/>
                </a:solidFill>
                <a:latin typeface="Montserrat Classic Bold"/>
              </a:rPr>
              <a:t>OUR WORK IN ENGLAND, FOCUSING ON DANCE EVENTS, INCLUSIVITY AND</a:t>
            </a:r>
          </a:p>
          <a:p>
            <a:pPr algn="ctr">
              <a:lnSpc>
                <a:spcPts val="4128"/>
              </a:lnSpc>
              <a:spcBef>
                <a:spcPct val="0"/>
              </a:spcBef>
            </a:pPr>
            <a:r>
              <a:rPr lang="en-US" sz="4800" spc="-268">
                <a:solidFill>
                  <a:srgbClr val="FFFFFF"/>
                </a:solidFill>
                <a:latin typeface="Montserrat Classic Bold"/>
              </a:rPr>
              <a:t>OPPORTUNITIES FOR DISABLED PEOPLE TO PARTICIPATE</a:t>
            </a:r>
          </a:p>
        </p:txBody>
      </p:sp>
      <p:grpSp>
        <p:nvGrpSpPr>
          <p:cNvPr id="15" name="Group 15"/>
          <p:cNvGrpSpPr>
            <a:grpSpLocks noChangeAspect="1"/>
          </p:cNvGrpSpPr>
          <p:nvPr/>
        </p:nvGrpSpPr>
        <p:grpSpPr>
          <a:xfrm>
            <a:off x="12938908" y="-663695"/>
            <a:ext cx="5956050" cy="3833495"/>
            <a:chOff x="0" y="0"/>
            <a:chExt cx="5513070" cy="3548380"/>
          </a:xfrm>
        </p:grpSpPr>
        <p:sp>
          <p:nvSpPr>
            <p:cNvPr id="16" name="Freeform 16"/>
            <p:cNvSpPr/>
            <p:nvPr/>
          </p:nvSpPr>
          <p:spPr>
            <a:xfrm>
              <a:off x="-2540" y="-15240"/>
              <a:ext cx="5515610" cy="3563620"/>
            </a:xfrm>
            <a:custGeom>
              <a:avLst/>
              <a:gdLst/>
              <a:ahLst/>
              <a:cxnLst/>
              <a:rect l="l" t="t" r="r" b="b"/>
              <a:pathLst>
                <a:path w="5515610" h="356362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solidFill>
              <a:srgbClr val="FFFFFF"/>
            </a:solidFill>
          </p:spPr>
        </p:sp>
      </p:grpSp>
      <p:sp>
        <p:nvSpPr>
          <p:cNvPr id="17" name="TextBox 17"/>
          <p:cNvSpPr txBox="1"/>
          <p:nvPr/>
        </p:nvSpPr>
        <p:spPr>
          <a:xfrm>
            <a:off x="12409107" y="776920"/>
            <a:ext cx="7071486" cy="1150201"/>
          </a:xfrm>
          <a:prstGeom prst="rect">
            <a:avLst/>
          </a:prstGeom>
        </p:spPr>
        <p:txBody>
          <a:bodyPr lIns="0" tIns="0" rIns="0" bIns="0" rtlCol="0" anchor="t">
            <a:spAutoFit/>
          </a:bodyPr>
          <a:lstStyle/>
          <a:p>
            <a:pPr algn="ctr">
              <a:lnSpc>
                <a:spcPts val="4491"/>
              </a:lnSpc>
              <a:spcBef>
                <a:spcPct val="0"/>
              </a:spcBef>
            </a:pPr>
            <a:r>
              <a:rPr lang="en-US" sz="4491" spc="-44">
                <a:solidFill>
                  <a:srgbClr val="E62236"/>
                </a:solidFill>
                <a:latin typeface="Montserrat Classic Bold"/>
              </a:rPr>
              <a:t>CREATIVITY AND INCLUSIVITY</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TotalTime>
  <Words>1019</Words>
  <Application>Microsoft Macintosh PowerPoint</Application>
  <PresentationFormat>Custom</PresentationFormat>
  <Paragraphs>103</Paragraphs>
  <Slides>19</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Calibri</vt:lpstr>
      <vt:lpstr>Arial</vt:lpstr>
      <vt:lpstr>Montserrat Light</vt:lpstr>
      <vt:lpstr>Montserrat Classic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Creative Festivals May 2020</dc:title>
  <cp:lastModifiedBy>Victoria Hume</cp:lastModifiedBy>
  <cp:revision>6</cp:revision>
  <dcterms:created xsi:type="dcterms:W3CDTF">2006-08-16T00:00:00Z</dcterms:created>
  <dcterms:modified xsi:type="dcterms:W3CDTF">2020-01-15T13:29:27Z</dcterms:modified>
  <dc:identifier>DADw0OoVdWE</dc:identifier>
</cp:coreProperties>
</file>